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3" r:id="rId2"/>
    <p:sldId id="385" r:id="rId3"/>
    <p:sldId id="387" r:id="rId4"/>
    <p:sldId id="402" r:id="rId5"/>
    <p:sldId id="388" r:id="rId6"/>
    <p:sldId id="401" r:id="rId7"/>
    <p:sldId id="390" r:id="rId8"/>
    <p:sldId id="400" r:id="rId9"/>
    <p:sldId id="389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34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FF0066"/>
    <a:srgbClr val="FF99FF"/>
    <a:srgbClr val="33CCFF"/>
    <a:srgbClr val="000099"/>
    <a:srgbClr val="99CC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88" autoAdjust="0"/>
    <p:restoredTop sz="94660"/>
  </p:normalViewPr>
  <p:slideViewPr>
    <p:cSldViewPr>
      <p:cViewPr>
        <p:scale>
          <a:sx n="60" d="100"/>
          <a:sy n="60" d="100"/>
        </p:scale>
        <p:origin x="-136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DB3C-EA15-4CBC-8BE4-71DEA45FE673}" type="datetimeFigureOut">
              <a:rPr lang="id-ID" smtClean="0"/>
              <a:pPr/>
              <a:t>02/10/2018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93F9-E7B8-4917-8D9C-0ADAA17889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210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759-BE38-4F02-9C60-BEC4548F8BEC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91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B08-85EF-4C8B-985F-9715D7CAF4B2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FAE9-6F0B-4035-903A-3C33397C637E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8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02A-EACA-497A-BCC8-A9556D9FF60A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33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6B26-D4F4-4BFD-AFD1-2B3AD7092FA2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76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9A7-A999-4A68-81CA-13CF1F27F9BC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07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5D4-3C55-4193-AD00-50688E1E847D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5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CC44-3535-4B09-A8FD-2E22DBC95F93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25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3022-45DD-480F-B677-AD332F247E0E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6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7D65-6C9C-4575-B1A4-D74A208B7037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3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CBA-8502-47FB-97C0-7A3CEEC901EC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4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776B-9E41-4E82-9249-4F1615CA447E}" type="datetime1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4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Kasi Advokasi KIE &amp; Institusi Masyarakat\Logo-logo KB\Tagline Hari jadi HSS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102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6029801"/>
            <a:ext cx="1357322" cy="828199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76"/>
            <a:ext cx="1467287" cy="1000132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6340" y="-285776"/>
            <a:ext cx="877660" cy="107157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5572140"/>
            <a:ext cx="1288481" cy="1285884"/>
          </a:xfrm>
          <a:prstGeom prst="rect">
            <a:avLst/>
          </a:prstGeom>
          <a:noFill/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3162312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57554" y="2928934"/>
            <a:ext cx="4000528" cy="1785950"/>
          </a:xfr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PROMOSI &amp; KONSELING</a:t>
            </a:r>
            <a: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REPRODUKSI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97460" y="4786322"/>
            <a:ext cx="3929090" cy="57150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Seksi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Advokasi</a:t>
            </a:r>
            <a:r>
              <a:rPr lang="en-US" sz="2000" b="1" dirty="0" smtClean="0">
                <a:solidFill>
                  <a:schemeClr val="tx1"/>
                </a:solidFill>
              </a:rPr>
              <a:t>, KIE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Institusi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Dinas</a:t>
            </a:r>
            <a:r>
              <a:rPr lang="en-US" sz="2000" b="1" dirty="0" smtClean="0">
                <a:solidFill>
                  <a:schemeClr val="tx1"/>
                </a:solidFill>
              </a:rPr>
              <a:t> PPKBPPPA </a:t>
            </a:r>
            <a:r>
              <a:rPr lang="en-US" sz="2000" b="1" dirty="0" err="1" smtClean="0">
                <a:solidFill>
                  <a:schemeClr val="tx1"/>
                </a:solidFill>
              </a:rPr>
              <a:t>Kab</a:t>
            </a:r>
            <a:r>
              <a:rPr lang="en-US" sz="2000" b="1" dirty="0" smtClean="0">
                <a:solidFill>
                  <a:schemeClr val="tx1"/>
                </a:solidFill>
              </a:rPr>
              <a:t>. HSS.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9104955"/>
              </p:ext>
            </p:extLst>
          </p:nvPr>
        </p:nvGraphicFramePr>
        <p:xfrm>
          <a:off x="539552" y="1236632"/>
          <a:ext cx="8229600" cy="49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88032"/>
                <a:gridCol w="6357392"/>
              </a:tblGrid>
              <a:tr h="11053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Stadium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Pertama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Infeksi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dimulai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masuknya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HIV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tubuh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(1-3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bulan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3608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Stadium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Kedua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menunjukan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gejala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fisik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(5-10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tetapi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pemeriksaan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tes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darah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ditemukan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tubuh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terdapat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virus HIV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Stadium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Ketiga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Pembesaran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kelenjar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getah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bening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secara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menetap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merata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76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Stadium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Keempat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Timbulnya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berbagai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macam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infeksi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oportunistik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akibat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rusaknya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kekebalan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tubuh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(AIDS)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999530" y="274638"/>
            <a:ext cx="7100862" cy="8501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PERJALANAN INFEKSI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6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9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92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8318728" cy="50405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sering</a:t>
            </a:r>
            <a:r>
              <a:rPr lang="en-US" b="1" dirty="0" smtClean="0"/>
              <a:t> </a:t>
            </a:r>
            <a:r>
              <a:rPr lang="en-US" b="1" dirty="0" err="1" smtClean="0"/>
              <a:t>mengeluh</a:t>
            </a:r>
            <a:r>
              <a:rPr lang="en-US" b="1" dirty="0" smtClean="0"/>
              <a:t> </a:t>
            </a:r>
            <a:r>
              <a:rPr lang="en-US" b="1" dirty="0" err="1" smtClean="0"/>
              <a:t>merasa</a:t>
            </a:r>
            <a:r>
              <a:rPr lang="en-US" b="1" dirty="0" smtClean="0"/>
              <a:t> </a:t>
            </a:r>
            <a:r>
              <a:rPr lang="en-US" b="1" dirty="0" err="1" smtClean="0"/>
              <a:t>lelah</a:t>
            </a:r>
            <a:r>
              <a:rPr lang="en-US" b="1" dirty="0" smtClean="0"/>
              <a:t>, </a:t>
            </a:r>
            <a:r>
              <a:rPr lang="en-US" b="1" dirty="0" err="1" smtClean="0"/>
              <a:t>lemah</a:t>
            </a:r>
            <a:r>
              <a:rPr lang="en-US" b="1" dirty="0" smtClean="0"/>
              <a:t>, </a:t>
            </a:r>
            <a:r>
              <a:rPr lang="en-US" b="1" dirty="0" err="1" smtClean="0"/>
              <a:t>letih</a:t>
            </a:r>
            <a:r>
              <a:rPr lang="en-US" b="1" dirty="0" smtClean="0"/>
              <a:t> </a:t>
            </a:r>
            <a:r>
              <a:rPr lang="en-US" b="1" dirty="0" err="1" smtClean="0"/>
              <a:t>lesu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Berat</a:t>
            </a:r>
            <a:r>
              <a:rPr lang="en-US" b="1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 </a:t>
            </a:r>
            <a:r>
              <a:rPr lang="en-US" b="1" dirty="0" err="1" smtClean="0"/>
              <a:t>turun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menyolok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Pembesaran</a:t>
            </a:r>
            <a:r>
              <a:rPr lang="en-US" b="1" dirty="0" smtClean="0"/>
              <a:t> </a:t>
            </a:r>
            <a:r>
              <a:rPr lang="en-US" b="1" dirty="0" err="1" smtClean="0"/>
              <a:t>kelenjar</a:t>
            </a:r>
            <a:r>
              <a:rPr lang="en-US" b="1" dirty="0" smtClean="0"/>
              <a:t> </a:t>
            </a:r>
            <a:r>
              <a:rPr lang="en-US" b="1" dirty="0" err="1" smtClean="0"/>
              <a:t>getah</a:t>
            </a:r>
            <a:r>
              <a:rPr lang="en-US" b="1" dirty="0" smtClean="0"/>
              <a:t> </a:t>
            </a:r>
            <a:r>
              <a:rPr lang="en-US" b="1" dirty="0" err="1" smtClean="0"/>
              <a:t>bening</a:t>
            </a:r>
            <a:r>
              <a:rPr lang="en-US" b="1" dirty="0" smtClean="0"/>
              <a:t> (di </a:t>
            </a:r>
            <a:r>
              <a:rPr lang="en-US" b="1" dirty="0" err="1" smtClean="0"/>
              <a:t>leher</a:t>
            </a:r>
            <a:r>
              <a:rPr lang="en-US" b="1" dirty="0" smtClean="0"/>
              <a:t>, </a:t>
            </a:r>
            <a:r>
              <a:rPr lang="en-US" b="1" dirty="0" err="1" smtClean="0"/>
              <a:t>ketiak</a:t>
            </a:r>
            <a:r>
              <a:rPr lang="en-US" b="1" dirty="0" smtClean="0"/>
              <a:t>, </a:t>
            </a:r>
            <a:r>
              <a:rPr lang="en-US" b="1" dirty="0" err="1" smtClean="0"/>
              <a:t>lipatan</a:t>
            </a:r>
            <a:r>
              <a:rPr lang="en-US" b="1" dirty="0" smtClean="0"/>
              <a:t> </a:t>
            </a:r>
            <a:r>
              <a:rPr lang="en-US" b="1" dirty="0" err="1" smtClean="0"/>
              <a:t>paha</a:t>
            </a:r>
            <a:r>
              <a:rPr lang="en-US" b="1" dirty="0" smtClean="0"/>
              <a:t>)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sebab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jelas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Test </a:t>
            </a:r>
            <a:r>
              <a:rPr lang="en-US" b="1" dirty="0" err="1" smtClean="0"/>
              <a:t>darah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r>
              <a:rPr lang="en-US" b="1" dirty="0" smtClean="0"/>
              <a:t> HIV.</a:t>
            </a:r>
          </a:p>
          <a:p>
            <a:r>
              <a:rPr lang="en-US" b="1" dirty="0" err="1" smtClean="0"/>
              <a:t>Timbul</a:t>
            </a:r>
            <a:r>
              <a:rPr lang="en-US" b="1" dirty="0" smtClean="0"/>
              <a:t> </a:t>
            </a:r>
            <a:r>
              <a:rPr lang="en-US" b="1" dirty="0" err="1" smtClean="0"/>
              <a:t>penyakit</a:t>
            </a:r>
            <a:r>
              <a:rPr lang="en-US" b="1" dirty="0" smtClean="0"/>
              <a:t> </a:t>
            </a:r>
            <a:r>
              <a:rPr lang="en-US" b="1" dirty="0" err="1" smtClean="0"/>
              <a:t>oportunistik</a:t>
            </a:r>
            <a:r>
              <a:rPr lang="en-US" b="1" dirty="0" smtClean="0"/>
              <a:t> </a:t>
            </a:r>
            <a:r>
              <a:rPr lang="en-US" b="1" dirty="0" err="1" smtClean="0"/>
              <a:t>lainnya</a:t>
            </a:r>
            <a:r>
              <a:rPr lang="en-US" b="1" dirty="0" smtClean="0"/>
              <a:t> </a:t>
            </a:r>
            <a:r>
              <a:rPr lang="en-US" b="1" dirty="0" err="1" smtClean="0"/>
              <a:t>seperti</a:t>
            </a:r>
            <a:r>
              <a:rPr lang="en-US" b="1" dirty="0" smtClean="0"/>
              <a:t> : </a:t>
            </a:r>
            <a:r>
              <a:rPr lang="en-US" b="1" dirty="0" err="1" smtClean="0"/>
              <a:t>diare</a:t>
            </a:r>
            <a:r>
              <a:rPr lang="en-US" b="1" dirty="0" smtClean="0"/>
              <a:t> </a:t>
            </a:r>
            <a:r>
              <a:rPr lang="en-US" b="1" dirty="0" err="1" smtClean="0"/>
              <a:t>terus-menerus</a:t>
            </a:r>
            <a:r>
              <a:rPr lang="en-US" b="1" dirty="0" smtClean="0"/>
              <a:t>, </a:t>
            </a:r>
            <a:r>
              <a:rPr lang="en-US" b="1" dirty="0" err="1" smtClean="0"/>
              <a:t>radang</a:t>
            </a:r>
            <a:r>
              <a:rPr lang="en-US" b="1" dirty="0" smtClean="0"/>
              <a:t> </a:t>
            </a:r>
            <a:r>
              <a:rPr lang="en-US" b="1" dirty="0" err="1" smtClean="0"/>
              <a:t>otak</a:t>
            </a:r>
            <a:r>
              <a:rPr lang="en-US" b="1" dirty="0" smtClean="0"/>
              <a:t>, </a:t>
            </a:r>
            <a:r>
              <a:rPr lang="en-US" b="1" dirty="0" err="1" smtClean="0"/>
              <a:t>sariawan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hebat</a:t>
            </a:r>
            <a:r>
              <a:rPr lang="en-US" b="1" dirty="0" smtClean="0"/>
              <a:t>, </a:t>
            </a:r>
            <a:r>
              <a:rPr lang="en-US" b="1" dirty="0" err="1" smtClean="0"/>
              <a:t>batuk-batuk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infeksi</a:t>
            </a:r>
            <a:r>
              <a:rPr lang="en-US" b="1" dirty="0" smtClean="0"/>
              <a:t> </a:t>
            </a:r>
            <a:r>
              <a:rPr lang="en-US" b="1" dirty="0" err="1" smtClean="0"/>
              <a:t>paru-paru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Kanker</a:t>
            </a:r>
            <a:r>
              <a:rPr lang="en-US" b="1" dirty="0" smtClean="0"/>
              <a:t> </a:t>
            </a:r>
            <a:r>
              <a:rPr lang="en-US" b="1" dirty="0" err="1" smtClean="0"/>
              <a:t>kulit</a:t>
            </a:r>
            <a:r>
              <a:rPr lang="en-US" b="1" dirty="0" smtClean="0"/>
              <a:t> (</a:t>
            </a:r>
            <a:r>
              <a:rPr lang="en-US" b="1" dirty="0" err="1" smtClean="0"/>
              <a:t>berupa</a:t>
            </a:r>
            <a:r>
              <a:rPr lang="en-US" b="1" dirty="0" smtClean="0"/>
              <a:t> </a:t>
            </a:r>
            <a:r>
              <a:rPr lang="en-US" b="1" dirty="0" err="1" smtClean="0"/>
              <a:t>koreng</a:t>
            </a:r>
            <a:r>
              <a:rPr lang="en-US" b="1" dirty="0" smtClean="0"/>
              <a:t> di </a:t>
            </a:r>
            <a:r>
              <a:rPr lang="en-US" b="1" dirty="0" err="1" smtClean="0"/>
              <a:t>seluruh</a:t>
            </a:r>
            <a:r>
              <a:rPr lang="en-US" b="1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)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infeksi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selaput</a:t>
            </a:r>
            <a:r>
              <a:rPr lang="en-US" b="1" dirty="0" smtClean="0"/>
              <a:t> </a:t>
            </a:r>
            <a:r>
              <a:rPr lang="en-US" b="1" dirty="0" err="1" smtClean="0"/>
              <a:t>otak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Menderita</a:t>
            </a:r>
            <a:r>
              <a:rPr lang="en-US" b="1" dirty="0" smtClean="0"/>
              <a:t> </a:t>
            </a:r>
            <a:r>
              <a:rPr lang="en-US" b="1" dirty="0" err="1" smtClean="0"/>
              <a:t>demam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terlalu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sembuh-sembuh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mengurus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sendiri</a:t>
            </a:r>
            <a:r>
              <a:rPr lang="en-US" b="1" dirty="0" smtClean="0"/>
              <a:t> </a:t>
            </a:r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memerlukan</a:t>
            </a:r>
            <a:r>
              <a:rPr lang="en-US" b="1" dirty="0" smtClean="0"/>
              <a:t> </a:t>
            </a:r>
            <a:r>
              <a:rPr lang="en-US" b="1" dirty="0" err="1" smtClean="0"/>
              <a:t>bantuan</a:t>
            </a:r>
            <a:r>
              <a:rPr lang="en-US" b="1" dirty="0" smtClean="0"/>
              <a:t> orang lain.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786" y="274638"/>
            <a:ext cx="7602638" cy="8501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GEJALA KLINIS PENDERITA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00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48272"/>
            <a:ext cx="7488832" cy="35569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/>
              <a:t>Berpikir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tenang</a:t>
            </a:r>
            <a:endParaRPr lang="en-US" b="1" dirty="0" smtClean="0"/>
          </a:p>
          <a:p>
            <a:pPr algn="just"/>
            <a:r>
              <a:rPr lang="en-US" b="1" dirty="0" err="1" smtClean="0"/>
              <a:t>Hindari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menularkan</a:t>
            </a:r>
            <a:r>
              <a:rPr lang="en-US" b="1" dirty="0" smtClean="0"/>
              <a:t> HIV/AIDS </a:t>
            </a:r>
            <a:r>
              <a:rPr lang="en-US" b="1" dirty="0" err="1" smtClean="0"/>
              <a:t>kepada</a:t>
            </a:r>
            <a:r>
              <a:rPr lang="en-US" b="1" dirty="0" smtClean="0"/>
              <a:t> orang lain.</a:t>
            </a:r>
          </a:p>
          <a:p>
            <a:pPr algn="just"/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malu</a:t>
            </a:r>
            <a:r>
              <a:rPr lang="en-US" b="1" dirty="0" smtClean="0"/>
              <a:t> </a:t>
            </a:r>
            <a:r>
              <a:rPr lang="en-US" b="1" dirty="0" err="1" smtClean="0"/>
              <a:t>memeriksa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Dokter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 smtClean="0"/>
              <a:t>Mintalah</a:t>
            </a:r>
            <a:r>
              <a:rPr lang="en-US" b="1" dirty="0" smtClean="0"/>
              <a:t> </a:t>
            </a:r>
            <a:r>
              <a:rPr lang="en-US" b="1" dirty="0" err="1" smtClean="0"/>
              <a:t>nasihat</a:t>
            </a:r>
            <a:r>
              <a:rPr lang="en-US" b="1" dirty="0" smtClean="0"/>
              <a:t> </a:t>
            </a:r>
            <a:r>
              <a:rPr lang="en-US" b="1" dirty="0" err="1" smtClean="0"/>
              <a:t>dokter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petugas</a:t>
            </a:r>
            <a:r>
              <a:rPr lang="en-US" b="1" dirty="0" smtClean="0"/>
              <a:t> yang </a:t>
            </a:r>
            <a:r>
              <a:rPr lang="en-US" b="1" dirty="0" err="1" smtClean="0"/>
              <a:t>merawat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642918"/>
            <a:ext cx="5760640" cy="1345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SIKAP DAN TINDAKAN JIKA TERKENA   </a:t>
            </a:r>
          </a:p>
          <a:p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96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40" y="1844824"/>
            <a:ext cx="7286676" cy="44775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US" b="1" dirty="0" err="1" smtClean="0"/>
              <a:t>Dukung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psikologis</a:t>
            </a:r>
            <a:r>
              <a:rPr lang="en-US" b="1" dirty="0" smtClean="0"/>
              <a:t>, </a:t>
            </a:r>
            <a:r>
              <a:rPr lang="en-US" b="1" dirty="0" err="1" smtClean="0"/>
              <a:t>perhatikan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persahabatan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mengucilkan</a:t>
            </a:r>
            <a:r>
              <a:rPr lang="en-US" b="1" dirty="0" smtClean="0"/>
              <a:t> ODHA </a:t>
            </a:r>
            <a:r>
              <a:rPr lang="en-US" b="1" dirty="0" err="1" smtClean="0"/>
              <a:t>dan</a:t>
            </a:r>
            <a:r>
              <a:rPr lang="en-US" b="1" dirty="0" smtClean="0"/>
              <a:t> OHIDHA</a:t>
            </a:r>
          </a:p>
          <a:p>
            <a:pPr algn="just"/>
            <a:r>
              <a:rPr lang="en-US" b="1" dirty="0" err="1" smtClean="0"/>
              <a:t>Belajar</a:t>
            </a:r>
            <a:r>
              <a:rPr lang="en-US" b="1" dirty="0" smtClean="0"/>
              <a:t> </a:t>
            </a: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menerima</a:t>
            </a:r>
            <a:r>
              <a:rPr lang="en-US" b="1" dirty="0" smtClean="0"/>
              <a:t> ODHA/OHIDHA</a:t>
            </a:r>
          </a:p>
          <a:p>
            <a:pPr algn="just"/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dorongan</a:t>
            </a:r>
            <a:r>
              <a:rPr lang="en-US" b="1" dirty="0" smtClean="0"/>
              <a:t> </a:t>
            </a:r>
            <a:r>
              <a:rPr lang="en-US" b="1" dirty="0" err="1" smtClean="0"/>
              <a:t>semangat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ODHA</a:t>
            </a:r>
          </a:p>
          <a:p>
            <a:pPr algn="just"/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merawat</a:t>
            </a:r>
            <a:r>
              <a:rPr lang="en-US" b="1" dirty="0" smtClean="0"/>
              <a:t> ODHA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relawan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274638"/>
            <a:ext cx="5040560" cy="1426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SIKAP TERHADAP PENDERITA   </a:t>
            </a:r>
          </a:p>
          <a:p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3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744216"/>
            <a:ext cx="7931224" cy="41330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Adalah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suatu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pembicaraan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tatap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antara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mitra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klien</a:t>
            </a:r>
            <a:r>
              <a:rPr lang="en-US" b="1" dirty="0" smtClean="0">
                <a:solidFill>
                  <a:schemeClr val="tx1"/>
                </a:solidFill>
              </a:rPr>
              <a:t>) yang </a:t>
            </a:r>
            <a:r>
              <a:rPr lang="en-US" b="1" dirty="0" err="1" smtClean="0">
                <a:solidFill>
                  <a:schemeClr val="tx1"/>
                </a:solidFill>
              </a:rPr>
              <a:t>positif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diduga</a:t>
            </a:r>
            <a:r>
              <a:rPr lang="en-US" b="1" dirty="0" smtClean="0">
                <a:solidFill>
                  <a:schemeClr val="tx1"/>
                </a:solidFill>
              </a:rPr>
              <a:t> HIV </a:t>
            </a:r>
            <a:r>
              <a:rPr lang="en-US" b="1" dirty="0" err="1" smtClean="0">
                <a:solidFill>
                  <a:schemeClr val="tx1"/>
                </a:solidFill>
              </a:rPr>
              <a:t>dengan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tenaga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ahli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mampu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membimbing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membantu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memecahkan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masalah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konselor</a:t>
            </a:r>
            <a:r>
              <a:rPr lang="en-US" b="1" dirty="0" smtClean="0">
                <a:solidFill>
                  <a:schemeClr val="tx1"/>
                </a:solidFill>
              </a:rPr>
              <a:t>), </a:t>
            </a:r>
            <a:r>
              <a:rPr lang="en-US" b="1" dirty="0" err="1" smtClean="0">
                <a:solidFill>
                  <a:schemeClr val="tx1"/>
                </a:solidFill>
              </a:rPr>
              <a:t>dimana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konselor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berupaya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membantu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mitra</a:t>
            </a:r>
            <a:r>
              <a:rPr lang="en-US" b="1" dirty="0" smtClean="0">
                <a:solidFill>
                  <a:schemeClr val="tx1"/>
                </a:solidFill>
              </a:rPr>
              <a:t> agar </a:t>
            </a:r>
            <a:r>
              <a:rPr lang="en-US" b="1" dirty="0" err="1" smtClean="0">
                <a:solidFill>
                  <a:schemeClr val="tx1"/>
                </a:solidFill>
              </a:rPr>
              <a:t>mampu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mengambil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keputusan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dirasa</a:t>
            </a:r>
            <a:r>
              <a:rPr lang="en-US" b="1" dirty="0" smtClean="0">
                <a:solidFill>
                  <a:schemeClr val="tx1"/>
                </a:solidFill>
              </a:rPr>
              <a:t> paling </a:t>
            </a:r>
            <a:r>
              <a:rPr lang="en-US" b="1" dirty="0" err="1" smtClean="0">
                <a:solidFill>
                  <a:schemeClr val="tx1"/>
                </a:solidFill>
              </a:rPr>
              <a:t>tepat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bagi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dirinya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penanggulangan</a:t>
            </a:r>
            <a:r>
              <a:rPr lang="en-US" b="1" dirty="0" smtClean="0">
                <a:solidFill>
                  <a:schemeClr val="tx1"/>
                </a:solidFill>
              </a:rPr>
              <a:t> HIV/AIDS.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562670"/>
            <a:ext cx="5832648" cy="850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KONSELLING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0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20280"/>
            <a:ext cx="7128792" cy="26928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smtClean="0"/>
              <a:t>VCT (Voluntary </a:t>
            </a:r>
            <a:r>
              <a:rPr lang="en-US" b="1" u="sng" dirty="0" err="1" smtClean="0"/>
              <a:t>Conseling</a:t>
            </a:r>
            <a:r>
              <a:rPr lang="en-US" b="1" u="sng" dirty="0" smtClean="0"/>
              <a:t> Test)</a:t>
            </a:r>
          </a:p>
          <a:p>
            <a:pPr marL="0" indent="0" algn="just">
              <a:buNone/>
            </a:pP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Conseling</a:t>
            </a:r>
            <a:r>
              <a:rPr lang="en-US" b="1" dirty="0" smtClean="0"/>
              <a:t> yang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dicurigai</a:t>
            </a:r>
            <a:r>
              <a:rPr lang="en-US" b="1" dirty="0" smtClean="0"/>
              <a:t>/</a:t>
            </a:r>
            <a:r>
              <a:rPr lang="en-US" b="1" dirty="0" err="1" smtClean="0"/>
              <a:t>merasa</a:t>
            </a:r>
            <a:r>
              <a:rPr lang="en-US" b="1" dirty="0" smtClean="0"/>
              <a:t> </a:t>
            </a:r>
            <a:r>
              <a:rPr lang="en-US" b="1" dirty="0" err="1" smtClean="0"/>
              <a:t>terinfeksi</a:t>
            </a:r>
            <a:r>
              <a:rPr lang="en-US" b="1" dirty="0" smtClean="0"/>
              <a:t> HIV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menjalani</a:t>
            </a:r>
            <a:r>
              <a:rPr lang="en-US" b="1" dirty="0" smtClean="0"/>
              <a:t> </a:t>
            </a:r>
            <a:r>
              <a:rPr lang="en-US" b="1" dirty="0" err="1" smtClean="0"/>
              <a:t>tes</a:t>
            </a:r>
            <a:r>
              <a:rPr lang="en-US" b="1" dirty="0" smtClean="0"/>
              <a:t> </a:t>
            </a:r>
            <a:r>
              <a:rPr lang="en-US" b="1" dirty="0" err="1" smtClean="0"/>
              <a:t>laboratoris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sukarela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1138734"/>
            <a:ext cx="5904656" cy="850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KONSELLING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1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Penyediaan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dukungan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psikososial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bagi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mereka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terinfeksi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maupun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terkena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dampak</a:t>
            </a:r>
            <a:r>
              <a:rPr lang="en-US" b="1" dirty="0" smtClean="0">
                <a:solidFill>
                  <a:schemeClr val="tx1"/>
                </a:solidFill>
              </a:rPr>
              <a:t> HIV/AIDS.</a:t>
            </a:r>
          </a:p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Mencegah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penularan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infeksi</a:t>
            </a:r>
            <a:r>
              <a:rPr lang="en-US" b="1" dirty="0" smtClean="0">
                <a:solidFill>
                  <a:schemeClr val="tx1"/>
                </a:solidFill>
              </a:rPr>
              <a:t> HIV/AIDS.</a:t>
            </a:r>
          </a:p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Peningkatan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kualitas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hidup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mitra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Konseling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dilakukan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oleh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seorang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psikolog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psikiater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dokter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medis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konselor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pendidikan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pekerja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sosial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rohaniawan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orang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sudah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dilatih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mengenal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teknik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konseling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tepat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332656"/>
            <a:ext cx="7100862" cy="850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TUJUAN KONSELLING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82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922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KONTRASEPSI ORANG DENGAN HIV AIDS (ODHA)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7354221"/>
              </p:ext>
            </p:extLst>
          </p:nvPr>
        </p:nvGraphicFramePr>
        <p:xfrm>
          <a:off x="457200" y="1196752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308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PILIHAN KONTRASEPSI DAN ALASANNYA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₋"/>
                      </a:pPr>
                      <a:r>
                        <a:rPr lang="en-US" sz="2400" b="1" dirty="0" err="1" smtClean="0"/>
                        <a:t>Suntik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dan</a:t>
                      </a:r>
                      <a:r>
                        <a:rPr lang="en-US" sz="2400" b="1" dirty="0" smtClean="0"/>
                        <a:t> Implant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Bukan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kontraindikasi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₋"/>
                      </a:pPr>
                      <a:r>
                        <a:rPr lang="en-US" sz="2400" b="1" dirty="0" err="1" smtClean="0"/>
                        <a:t>Vasektomi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Tubektomi</a:t>
                      </a:r>
                      <a:r>
                        <a:rPr lang="en-US" sz="2400" b="1" dirty="0" smtClean="0"/>
                        <a:t>  (</a:t>
                      </a:r>
                      <a:r>
                        <a:rPr lang="en-US" sz="2400" b="1" dirty="0" err="1" smtClean="0"/>
                        <a:t>kontrasepsi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Mantap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Bila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tidak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ingin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anak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lagi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Calibri" pitchFamily="34" charset="0"/>
                        <a:buChar char="₋"/>
                      </a:pPr>
                      <a:r>
                        <a:rPr lang="en-US" sz="2400" b="1" dirty="0" smtClean="0"/>
                        <a:t>AKDR (IUD)</a:t>
                      </a:r>
                      <a:endParaRPr lang="en-US" sz="2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Tidak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dianjurkan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karena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resiko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pendarahan</a:t>
                      </a:r>
                      <a:endParaRPr lang="en-US" sz="2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Calibri" pitchFamily="34" charset="0"/>
                        <a:buChar char="₋"/>
                      </a:pPr>
                      <a:r>
                        <a:rPr lang="en-US" sz="2400" b="1" dirty="0" err="1" smtClean="0"/>
                        <a:t>Kondom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Pilihan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utama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karena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bersifat</a:t>
                      </a:r>
                      <a:r>
                        <a:rPr lang="en-US" sz="2400" b="1" dirty="0" smtClean="0"/>
                        <a:t> dual </a:t>
                      </a:r>
                      <a:r>
                        <a:rPr lang="en-US" sz="2400" b="1" dirty="0" err="1" smtClean="0"/>
                        <a:t>proteksi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9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4739134"/>
            <a:ext cx="8354657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err="1" smtClean="0"/>
              <a:t>Kondom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proteksi</a:t>
            </a:r>
            <a:r>
              <a:rPr lang="en-US" sz="2000" b="1" dirty="0" smtClean="0"/>
              <a:t> ; </a:t>
            </a:r>
            <a:r>
              <a:rPr lang="en-US" sz="2000" b="1" dirty="0" err="1" smtClean="0"/>
              <a:t>walaupun</a:t>
            </a:r>
            <a:r>
              <a:rPr lang="en-US" sz="2000" b="1" dirty="0" smtClean="0"/>
              <a:t> ODHA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mengguna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kontrasepsi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lainnya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disarankan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kondom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berhubungan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intim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mencegah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seksual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5661248"/>
            <a:ext cx="8354657" cy="553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smtClean="0"/>
              <a:t>ODHA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dianjurkan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kontrasepsi</a:t>
            </a:r>
            <a:r>
              <a:rPr lang="en-US" sz="2000" b="1" dirty="0" smtClean="0"/>
              <a:t> AKDR (IUD)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risiko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terjadinya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sekunder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sekitar</a:t>
            </a:r>
            <a:r>
              <a:rPr lang="en-US" sz="2000" b="1" dirty="0" smtClean="0"/>
              <a:t> organ </a:t>
            </a:r>
            <a:r>
              <a:rPr lang="en-US" sz="2000" b="1" dirty="0" err="1" smtClean="0"/>
              <a:t>reproduksi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pendarahan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09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63532"/>
            <a:ext cx="8358245" cy="45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4217" y="714356"/>
            <a:ext cx="7856185" cy="922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KONTRASEPSI ORANG DENGAN HIV AIDS (ODHA)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646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Hasil gambar untuk ucapan terima kas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34462"/>
          </a:xfrm>
          <a:prstGeom prst="rect">
            <a:avLst/>
          </a:prstGeom>
          <a:noFill/>
        </p:spPr>
      </p:pic>
      <p:pic>
        <p:nvPicPr>
          <p:cNvPr id="9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0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25" y="321458"/>
            <a:ext cx="7744207" cy="101930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latin typeface="Cooper Black" pitchFamily="18" charset="0"/>
              </a:rPr>
              <a:t>H I V / A I D S</a:t>
            </a:r>
            <a:endParaRPr lang="en-US" sz="6600" b="1" dirty="0">
              <a:latin typeface="Cooper Blac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50999"/>
            <a:ext cx="821537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13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6004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/>
              <a:t>HIV / AIDS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45" y="1340768"/>
            <a:ext cx="8417355" cy="2592288"/>
          </a:xfrm>
          <a:solidFill>
            <a:srgbClr val="FF99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HIV</a:t>
            </a:r>
            <a:r>
              <a:rPr lang="en-US" dirty="0" smtClean="0"/>
              <a:t> (</a:t>
            </a:r>
            <a:r>
              <a:rPr lang="en-US" i="1" dirty="0" smtClean="0"/>
              <a:t>Human Immunodeficiency virus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kuman</a:t>
            </a:r>
            <a:r>
              <a:rPr lang="en-US" b="1" dirty="0" smtClean="0"/>
              <a:t> / virus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merusak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melumpuhkan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darah</a:t>
            </a:r>
            <a:r>
              <a:rPr lang="en-US" b="1" dirty="0" smtClean="0"/>
              <a:t> </a:t>
            </a:r>
            <a:r>
              <a:rPr lang="en-US" b="1" dirty="0" err="1" smtClean="0"/>
              <a:t>putih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akhirnya</a:t>
            </a:r>
            <a:r>
              <a:rPr lang="en-US" b="1" dirty="0" smtClean="0"/>
              <a:t> </a:t>
            </a:r>
            <a:r>
              <a:rPr lang="en-US" b="1" dirty="0" err="1" smtClean="0"/>
              <a:t>merusak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kekebalan</a:t>
            </a:r>
            <a:r>
              <a:rPr lang="en-US" b="1" dirty="0" smtClean="0"/>
              <a:t> </a:t>
            </a:r>
            <a:r>
              <a:rPr lang="en-US" b="1" dirty="0" err="1" smtClean="0"/>
              <a:t>tubuh</a:t>
            </a:r>
            <a:r>
              <a:rPr lang="en-US" b="1" dirty="0" smtClean="0"/>
              <a:t>, </a:t>
            </a:r>
            <a:r>
              <a:rPr lang="en-US" b="1" dirty="0" err="1" smtClean="0"/>
              <a:t>penyebab</a:t>
            </a:r>
            <a:r>
              <a:rPr lang="en-US" b="1" dirty="0" smtClean="0"/>
              <a:t> AIDS).</a:t>
            </a: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5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7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2893" y="3990764"/>
            <a:ext cx="8429308" cy="2318556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AIDS</a:t>
            </a:r>
            <a:r>
              <a:rPr lang="en-US" dirty="0" smtClean="0"/>
              <a:t> (</a:t>
            </a:r>
            <a:r>
              <a:rPr lang="en-US" i="1" dirty="0" err="1" smtClean="0"/>
              <a:t>Aqcuired</a:t>
            </a:r>
            <a:r>
              <a:rPr lang="en-US" i="1" dirty="0" smtClean="0"/>
              <a:t> Immunodeficiency Syndrome</a:t>
            </a:r>
            <a:r>
              <a:rPr lang="en-US" dirty="0" smtClean="0"/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kumpulan</a:t>
            </a:r>
            <a:r>
              <a:rPr lang="en-US" b="1" dirty="0" smtClean="0"/>
              <a:t> </a:t>
            </a:r>
            <a:r>
              <a:rPr lang="en-US" b="1" dirty="0" err="1" smtClean="0"/>
              <a:t>gejala</a:t>
            </a:r>
            <a:r>
              <a:rPr lang="en-US" b="1" dirty="0" smtClean="0"/>
              <a:t> / </a:t>
            </a:r>
            <a:r>
              <a:rPr lang="en-US" b="1" dirty="0" err="1" smtClean="0"/>
              <a:t>penyakit</a:t>
            </a:r>
            <a:r>
              <a:rPr lang="en-US" b="1" dirty="0" smtClean="0"/>
              <a:t> </a:t>
            </a:r>
            <a:r>
              <a:rPr lang="en-US" b="1" dirty="0" err="1" smtClean="0"/>
              <a:t>akibat</a:t>
            </a:r>
            <a:r>
              <a:rPr lang="en-US" b="1" dirty="0" smtClean="0"/>
              <a:t> </a:t>
            </a:r>
            <a:r>
              <a:rPr lang="en-US" b="1" dirty="0" err="1" smtClean="0"/>
              <a:t>menurunnya</a:t>
            </a:r>
            <a:r>
              <a:rPr lang="en-US" b="1" dirty="0" smtClean="0"/>
              <a:t> </a:t>
            </a:r>
            <a:r>
              <a:rPr lang="en-US" b="1" dirty="0" err="1" smtClean="0"/>
              <a:t>kekebalan</a:t>
            </a:r>
            <a:r>
              <a:rPr lang="en-US" b="1" dirty="0" smtClean="0"/>
              <a:t> </a:t>
            </a:r>
            <a:r>
              <a:rPr lang="en-US" b="1" dirty="0" err="1" smtClean="0"/>
              <a:t>tubuh</a:t>
            </a:r>
            <a:r>
              <a:rPr lang="en-US" b="1" dirty="0" smtClean="0"/>
              <a:t> </a:t>
            </a:r>
            <a:r>
              <a:rPr lang="en-US" b="1" dirty="0" err="1" smtClean="0"/>
              <a:t>yng</a:t>
            </a:r>
            <a:r>
              <a:rPr lang="en-US" b="1" dirty="0" smtClean="0"/>
              <a:t> </a:t>
            </a:r>
            <a:r>
              <a:rPr lang="en-US" b="1" dirty="0" err="1" smtClean="0"/>
              <a:t>didapat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infeksi</a:t>
            </a:r>
            <a:r>
              <a:rPr lang="en-US" b="1" dirty="0" smtClean="0"/>
              <a:t> HIV.</a:t>
            </a:r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89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5576" y="642918"/>
            <a:ext cx="7672199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PENULARAN </a:t>
            </a:r>
            <a:r>
              <a:rPr lang="en-US" sz="6000" b="1" dirty="0" smtClean="0"/>
              <a:t>HIV AIDS</a:t>
            </a:r>
            <a:r>
              <a:rPr lang="en-US" sz="2400" b="1" dirty="0" smtClean="0"/>
              <a:t>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8143932" cy="4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2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99" y="1124744"/>
            <a:ext cx="8642689" cy="5472608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Lewat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cairan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darah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marL="536575" indent="-174625">
              <a:buFont typeface="Calibri" pitchFamily="34" charset="0"/>
              <a:buChar char="₋"/>
            </a:pPr>
            <a:r>
              <a:rPr lang="en-US" sz="2400" dirty="0" err="1" smtClean="0">
                <a:solidFill>
                  <a:schemeClr val="tx1"/>
                </a:solidFill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transfusi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orang </a:t>
            </a:r>
            <a:r>
              <a:rPr lang="en-US" sz="2400" dirty="0" err="1" smtClean="0">
                <a:solidFill>
                  <a:schemeClr val="tx1"/>
                </a:solidFill>
              </a:rPr>
              <a:t>yg</a:t>
            </a:r>
            <a:r>
              <a:rPr lang="en-US" sz="2400" dirty="0" smtClean="0">
                <a:solidFill>
                  <a:schemeClr val="tx1"/>
                </a:solidFill>
              </a:rPr>
              <a:t> HIV</a:t>
            </a:r>
          </a:p>
          <a:p>
            <a:pPr marL="536575" indent="-174625">
              <a:buFont typeface="Calibri" pitchFamily="34" charset="0"/>
              <a:buChar char="₋"/>
            </a:pPr>
            <a:r>
              <a:rPr lang="en-US" sz="2400" dirty="0" err="1" smtClean="0">
                <a:solidFill>
                  <a:schemeClr val="tx1"/>
                </a:solidFill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bergantian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suntik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peralatan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tajam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tercemar</a:t>
            </a:r>
            <a:r>
              <a:rPr lang="en-US" sz="2400" dirty="0" smtClean="0">
                <a:solidFill>
                  <a:schemeClr val="tx1"/>
                </a:solidFill>
              </a:rPr>
              <a:t> virus HIV, </a:t>
            </a:r>
            <a:r>
              <a:rPr lang="en-US" sz="2400" dirty="0" err="1" smtClean="0">
                <a:solidFill>
                  <a:schemeClr val="tx1"/>
                </a:solidFill>
              </a:rPr>
              <a:t>misal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tindik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tato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cukur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facial </a:t>
            </a:r>
            <a:r>
              <a:rPr lang="en-US" sz="2400" dirty="0" err="1" smtClean="0">
                <a:solidFill>
                  <a:schemeClr val="tx1"/>
                </a:solidFill>
              </a:rPr>
              <a:t>muka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Lewat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cairan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sperma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536575" indent="-174625">
              <a:buFont typeface="Calibri" pitchFamily="34" charset="0"/>
              <a:buChar char="₋"/>
            </a:pPr>
            <a:r>
              <a:rPr lang="en-US" sz="2400" dirty="0" err="1" smtClean="0">
                <a:solidFill>
                  <a:schemeClr val="tx1"/>
                </a:solidFill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hubungsn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seks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penetratif</a:t>
            </a:r>
            <a:r>
              <a:rPr lang="en-US" sz="2400" dirty="0" smtClean="0">
                <a:solidFill>
                  <a:schemeClr val="tx1"/>
                </a:solidFill>
              </a:rPr>
              <a:t> (penis </a:t>
            </a:r>
            <a:r>
              <a:rPr lang="en-US" sz="2400" dirty="0" err="1" smtClean="0">
                <a:solidFill>
                  <a:schemeClr val="tx1"/>
                </a:solidFill>
              </a:rPr>
              <a:t>masuk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vagina/anus) </a:t>
            </a:r>
            <a:r>
              <a:rPr lang="en-US" sz="2400" dirty="0" err="1" smtClean="0">
                <a:solidFill>
                  <a:schemeClr val="tx1"/>
                </a:solidFill>
              </a:rPr>
              <a:t>tanpa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kondom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Penularan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ibu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janin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kehamilan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marL="536575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Penularan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dikurangi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terapi</a:t>
            </a:r>
            <a:r>
              <a:rPr lang="en-US" sz="2400" dirty="0" smtClean="0">
                <a:solidFill>
                  <a:schemeClr val="tx1"/>
                </a:solidFill>
              </a:rPr>
              <a:t> ARV.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Lewat</a:t>
            </a:r>
            <a:r>
              <a:rPr lang="en-US" sz="2400" b="1" dirty="0" smtClean="0">
                <a:solidFill>
                  <a:schemeClr val="tx1"/>
                </a:solidFill>
              </a:rPr>
              <a:t> ASI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536575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Ibu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dgn</a:t>
            </a:r>
            <a:r>
              <a:rPr lang="en-US" sz="2400" dirty="0" smtClean="0">
                <a:solidFill>
                  <a:schemeClr val="tx1"/>
                </a:solidFill>
              </a:rPr>
              <a:t> HIV </a:t>
            </a:r>
            <a:r>
              <a:rPr lang="en-US" sz="2400" dirty="0" err="1" smtClean="0">
                <a:solidFill>
                  <a:schemeClr val="tx1"/>
                </a:solidFill>
              </a:rPr>
              <a:t>positif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menyusui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bayinya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dgn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syarat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terapi</a:t>
            </a:r>
            <a:r>
              <a:rPr lang="en-US" sz="2400" dirty="0" smtClean="0">
                <a:solidFill>
                  <a:schemeClr val="tx1"/>
                </a:solidFill>
              </a:rPr>
              <a:t> ARV,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lupa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puting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susu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ibu</a:t>
            </a:r>
            <a:r>
              <a:rPr lang="en-US" sz="2400" dirty="0" smtClean="0">
                <a:solidFill>
                  <a:schemeClr val="tx1"/>
                </a:solidFill>
              </a:rPr>
              <a:t>, ASI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digabung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dgn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susu</a:t>
            </a:r>
            <a:r>
              <a:rPr lang="en-US" sz="2400" dirty="0" smtClean="0">
                <a:solidFill>
                  <a:schemeClr val="tx1"/>
                </a:solidFill>
              </a:rPr>
              <a:t> formula. </a:t>
            </a:r>
            <a:r>
              <a:rPr lang="en-US" sz="2400" dirty="0" err="1" smtClean="0">
                <a:solidFill>
                  <a:schemeClr val="tx1"/>
                </a:solidFill>
              </a:rPr>
              <a:t>Konsultasikan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lanjut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274638"/>
            <a:ext cx="5976664" cy="70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PENULARAN</a:t>
            </a:r>
            <a:r>
              <a:rPr lang="en-US" sz="2700" b="1" dirty="0" smtClean="0"/>
              <a:t>   </a:t>
            </a:r>
            <a:r>
              <a:rPr lang="en-US" sz="6000" b="1" dirty="0" smtClean="0"/>
              <a:t>HIV / AIDS</a:t>
            </a:r>
            <a:endParaRPr lang="en-US" sz="60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0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5576" y="428604"/>
            <a:ext cx="7672199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PENCEGAHAN </a:t>
            </a:r>
            <a:r>
              <a:rPr lang="en-US" sz="6000" b="1" dirty="0" smtClean="0"/>
              <a:t>HIV AIDS</a:t>
            </a:r>
            <a:r>
              <a:rPr lang="en-US" sz="2400" b="1" dirty="0" smtClean="0"/>
              <a:t> 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76363"/>
            <a:ext cx="8215369" cy="48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31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274638"/>
            <a:ext cx="6408712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PENCEGAHAN </a:t>
            </a:r>
            <a:r>
              <a:rPr lang="en-US" sz="6000" b="1" dirty="0" smtClean="0"/>
              <a:t>HIV AIDS</a:t>
            </a:r>
            <a:r>
              <a:rPr lang="en-US" sz="2400" b="1" dirty="0" smtClean="0"/>
              <a:t> </a:t>
            </a:r>
            <a:endParaRPr lang="en-US" sz="36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667649" cy="7298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69179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7698145" cy="100811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0" y="3956719"/>
            <a:ext cx="79565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5127"/>
            <a:ext cx="7956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41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5786" y="642918"/>
            <a:ext cx="7496885" cy="913874"/>
          </a:xfrm>
          <a:prstGeom prst="rect">
            <a:avLst/>
          </a:prstGeom>
          <a:solidFill>
            <a:srgbClr val="00FF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HIV / AIDS</a:t>
            </a:r>
            <a:r>
              <a:rPr lang="en-US" sz="2400" b="1" dirty="0" smtClean="0"/>
              <a:t>  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Menular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: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53761"/>
            <a:ext cx="8143931" cy="45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78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786" y="260648"/>
            <a:ext cx="7530630" cy="1066130"/>
          </a:xfrm>
          <a:prstGeom prst="rect">
            <a:avLst/>
          </a:prstGeom>
          <a:solidFill>
            <a:srgbClr val="00FF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HIV / AIDS</a:t>
            </a:r>
            <a:r>
              <a:rPr lang="en-US" sz="2400" b="1" dirty="0" smtClean="0"/>
              <a:t>  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Menular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:</a:t>
            </a:r>
            <a:endParaRPr lang="en-US" sz="3600" b="1" dirty="0"/>
          </a:p>
        </p:txBody>
      </p:sp>
      <p:pic>
        <p:nvPicPr>
          <p:cNvPr id="5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303552"/>
            <a:ext cx="1071569" cy="65384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56146" y="1428736"/>
            <a:ext cx="7530630" cy="5900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/>
              <a:t>melalui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gigitan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nyamuk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5786" y="2132856"/>
            <a:ext cx="7530630" cy="1066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/>
              <a:t>penggunaan</a:t>
            </a:r>
            <a:r>
              <a:rPr lang="en-US" sz="3200" b="1" dirty="0" smtClean="0"/>
              <a:t> WC </a:t>
            </a:r>
            <a:r>
              <a:rPr lang="en-US" sz="3200" b="1" dirty="0" err="1" smtClean="0"/>
              <a:t>umum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bersama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karena</a:t>
            </a:r>
            <a:r>
              <a:rPr lang="en-US" sz="3200" b="1" dirty="0" smtClean="0"/>
              <a:t> HIV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tinja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maupun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aie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seni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5786" y="3284984"/>
            <a:ext cx="7530630" cy="1944216"/>
          </a:xfrm>
          <a:prstGeom prst="rect">
            <a:avLst/>
          </a:prstGeom>
          <a:solidFill>
            <a:srgbClr val="66FF66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/>
              <a:t>ciuman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perlengkapan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bersama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perlengkapan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air </a:t>
            </a:r>
            <a:r>
              <a:rPr lang="en-US" sz="3200" b="1" dirty="0" err="1" smtClean="0"/>
              <a:t>kolam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renang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karena</a:t>
            </a:r>
            <a:r>
              <a:rPr lang="en-US" sz="3200" b="1" dirty="0" smtClean="0"/>
              <a:t> HIV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dahak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lender </a:t>
            </a:r>
            <a:r>
              <a:rPr lang="en-US" sz="3200" b="1" dirty="0" err="1" smtClean="0"/>
              <a:t>manusia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5786" y="5301208"/>
            <a:ext cx="7530630" cy="10661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/>
              <a:t>pelukan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bersalaman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karena</a:t>
            </a:r>
            <a:r>
              <a:rPr lang="en-US" sz="3200" b="1" dirty="0" smtClean="0"/>
              <a:t> HIV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keringat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air </a:t>
            </a:r>
            <a:r>
              <a:rPr lang="en-US" sz="3200" b="1" dirty="0" err="1" smtClean="0"/>
              <a:t>mata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File:Maulidy_Rifani/Seksi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</a:t>
            </a:r>
            <a:r>
              <a:rPr lang="en-US" dirty="0" err="1" smtClean="0"/>
              <a:t>DisPPPKPPPA_Kab.HSS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8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864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PROMOSI &amp; KONSELING KESEHATAN REPRODUKSI</vt:lpstr>
      <vt:lpstr>H I V / A I D S</vt:lpstr>
      <vt:lpstr>HIV / AIDS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KONTRASEPSI ORANG DENGAN HIV AIDS (ODHA)</vt:lpstr>
      <vt:lpstr>KONTRASEPSI ORANG DENGAN HIV AIDS (ODHA)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REPRODUKSI</dc:title>
  <dc:creator>ACER</dc:creator>
  <cp:lastModifiedBy>ACER PC</cp:lastModifiedBy>
  <cp:revision>255</cp:revision>
  <dcterms:created xsi:type="dcterms:W3CDTF">2017-12-09T22:51:43Z</dcterms:created>
  <dcterms:modified xsi:type="dcterms:W3CDTF">2018-10-01T23:41:16Z</dcterms:modified>
</cp:coreProperties>
</file>