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6" r:id="rId2"/>
    <p:sldId id="381" r:id="rId3"/>
    <p:sldId id="380" r:id="rId4"/>
    <p:sldId id="377" r:id="rId5"/>
    <p:sldId id="379" r:id="rId6"/>
    <p:sldId id="363" r:id="rId7"/>
    <p:sldId id="352" r:id="rId8"/>
    <p:sldId id="374" r:id="rId9"/>
    <p:sldId id="364" r:id="rId10"/>
    <p:sldId id="370" r:id="rId11"/>
    <p:sldId id="371" r:id="rId12"/>
    <p:sldId id="373" r:id="rId13"/>
    <p:sldId id="365" r:id="rId14"/>
    <p:sldId id="372" r:id="rId15"/>
    <p:sldId id="369" r:id="rId16"/>
    <p:sldId id="34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CCFF"/>
    <a:srgbClr val="99CCFF"/>
    <a:srgbClr val="FFCCFF"/>
    <a:srgbClr val="FF99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06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4DB3C-EA15-4CBC-8BE4-71DEA45FE673}" type="datetimeFigureOut">
              <a:rPr lang="id-ID" smtClean="0"/>
              <a:pPr/>
              <a:t>10/09/2018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D93F9-E7B8-4917-8D9C-0ADAA178891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6210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759-BE38-4F02-9C60-BEC4548F8BEC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91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0B08-85EF-4C8B-985F-9715D7CAF4B2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FAE9-6F0B-4035-903A-3C33397C637E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80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302A-EACA-497A-BCC8-A9556D9FF60A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33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6B26-D4F4-4BFD-AFD1-2B3AD7092FA2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76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D9A7-A999-4A68-81CA-13CF1F27F9BC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07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E5D4-3C55-4193-AD00-50688E1E847D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57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CC44-3535-4B09-A8FD-2E22DBC95F93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55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3022-45DD-480F-B677-AD332F247E0E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6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7D65-6C9C-4575-B1A4-D74A208B7037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537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0CBA-8502-47FB-97C0-7A3CEEC901EC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742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C776B-9E41-4E82-9249-4F1615CA447E}" type="datetime1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419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2.bp.blogspot.com/-H8UmUpCIqRc/WL-ty1FAkfI/AAAAAAAAAyA/tP1yXYZGRUsG9Kg9g4QNdRDmDkelNYedgCLcB/s1600/lansia.gif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Kasi Advokasi KIE &amp; Institusi Masyarakat\Logo-logo KB\Tagline Hari jadi HSS 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pic>
        <p:nvPicPr>
          <p:cNvPr id="1028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78" y="6029801"/>
            <a:ext cx="1357322" cy="828199"/>
          </a:xfrm>
          <a:prstGeom prst="rect">
            <a:avLst/>
          </a:prstGeom>
          <a:noFill/>
        </p:spPr>
      </p:pic>
      <p:pic>
        <p:nvPicPr>
          <p:cNvPr id="7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85776"/>
            <a:ext cx="1467287" cy="1000132"/>
          </a:xfrm>
          <a:prstGeom prst="rect">
            <a:avLst/>
          </a:prstGeom>
          <a:noFill/>
        </p:spPr>
      </p:pic>
      <p:pic>
        <p:nvPicPr>
          <p:cNvPr id="8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6340" y="-285776"/>
            <a:ext cx="877660" cy="1071570"/>
          </a:xfrm>
          <a:prstGeom prst="rect">
            <a:avLst/>
          </a:prstGeom>
          <a:noFill/>
        </p:spPr>
      </p:pic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" y="5572140"/>
            <a:ext cx="1288481" cy="1285884"/>
          </a:xfrm>
          <a:prstGeom prst="rect">
            <a:avLst/>
          </a:prstGeom>
          <a:noFill/>
        </p:spPr>
      </p:pic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3162312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57554" y="2928934"/>
            <a:ext cx="4000528" cy="1785950"/>
          </a:xfr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PROMOSI &amp; KONSELING</a:t>
            </a:r>
            <a:r>
              <a:rPr lang="id-I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KESEHATAN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REPRODUKSI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97460" y="4786322"/>
            <a:ext cx="3929090" cy="571504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77500" lnSpcReduction="20000"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Seksi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Advokasi</a:t>
            </a:r>
            <a:r>
              <a:rPr lang="en-US" sz="2000" b="1" dirty="0" smtClean="0">
                <a:solidFill>
                  <a:schemeClr val="tx1"/>
                </a:solidFill>
              </a:rPr>
              <a:t>, KIE 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Institusi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Masyarakat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err="1" smtClean="0">
                <a:solidFill>
                  <a:schemeClr val="tx1"/>
                </a:solidFill>
              </a:rPr>
              <a:t>Dinas</a:t>
            </a:r>
            <a:r>
              <a:rPr lang="en-US" sz="2000" b="1" dirty="0" smtClean="0">
                <a:solidFill>
                  <a:schemeClr val="tx1"/>
                </a:solidFill>
              </a:rPr>
              <a:t> PPKBPPPA </a:t>
            </a:r>
            <a:r>
              <a:rPr lang="en-US" sz="2000" b="1" dirty="0" err="1" smtClean="0">
                <a:solidFill>
                  <a:schemeClr val="tx1"/>
                </a:solidFill>
              </a:rPr>
              <a:t>Kab</a:t>
            </a:r>
            <a:r>
              <a:rPr lang="en-US" sz="2000" b="1" dirty="0" smtClean="0">
                <a:solidFill>
                  <a:schemeClr val="tx1"/>
                </a:solidFill>
              </a:rPr>
              <a:t>. HSS.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5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pic>
        <p:nvPicPr>
          <p:cNvPr id="12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71538" y="500042"/>
            <a:ext cx="6912768" cy="78752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id-ID" sz="4000" b="1" dirty="0" smtClean="0"/>
              <a:t>Menanggulangi Menopause </a:t>
            </a:r>
            <a:endParaRPr lang="id-ID" sz="40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00034" y="1571612"/>
            <a:ext cx="8215370" cy="46434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700" dirty="0" smtClean="0"/>
              <a:t>Melakukan pengobatan ke fasilitas kesehatan terdekat.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700" dirty="0" smtClean="0"/>
              <a:t>Penguatan otot dengan melaksanakan olah raga secara teratur (seminggu 3x30 menit)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700" dirty="0" smtClean="0"/>
              <a:t>Mengembangkan hobi atau kegiatan yang positif dan mengefektifkan waktu luang untuk hal-hal yang produktif (memasak, menjahit, dan lain-lain).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700" dirty="0" smtClean="0"/>
              <a:t>Menerima keadaan menopause dengan wajar sebagai proses alamiah dan tidak beranggapan bahwa menopause pada hakekatnya tidak bisa ditanggulangi tetapi bukan akhir dari segala-galanya.</a:t>
            </a:r>
          </a:p>
        </p:txBody>
      </p:sp>
    </p:spTree>
    <p:extLst>
      <p:ext uri="{BB962C8B-B14F-4D97-AF65-F5344CB8AC3E}">
        <p14:creationId xmlns:p14="http://schemas.microsoft.com/office/powerpoint/2010/main" xmlns="" val="37319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3174" y="428604"/>
            <a:ext cx="4032448" cy="76586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ANDROPAUSE</a:t>
            </a:r>
            <a:endParaRPr lang="id-ID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pic>
        <p:nvPicPr>
          <p:cNvPr id="12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42910" y="1357298"/>
            <a:ext cx="8072494" cy="48577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3400" b="1" dirty="0" smtClean="0"/>
              <a:t>Adalah suatu keadaan dimana produksi hormon testoteron pada pria menurun, sehingga menimbulkan masalah kesehatan.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3400" b="1" dirty="0" smtClean="0"/>
              <a:t>Dejak pria berusia 30 tahun, produksi hormon testoteron mulai menurun perlahan-lahan. Pada umumnya andropause terjadi pada pria di usia 56-60 tahun, namun ada pula yang sebelum usia 55 tahun.</a:t>
            </a:r>
          </a:p>
        </p:txBody>
      </p:sp>
    </p:spTree>
    <p:extLst>
      <p:ext uri="{BB962C8B-B14F-4D97-AF65-F5344CB8AC3E}">
        <p14:creationId xmlns:p14="http://schemas.microsoft.com/office/powerpoint/2010/main" xmlns="" val="33779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71736" y="357166"/>
            <a:ext cx="4032448" cy="76586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ANDROPAUSE</a:t>
            </a:r>
            <a:endParaRPr lang="id-ID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pic>
        <p:nvPicPr>
          <p:cNvPr id="12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85861"/>
            <a:ext cx="7929618" cy="485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40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27784" y="142852"/>
            <a:ext cx="4032448" cy="76586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ANDROPAUSE</a:t>
            </a:r>
            <a:endParaRPr lang="id-ID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pic>
        <p:nvPicPr>
          <p:cNvPr id="12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4282" y="1052736"/>
            <a:ext cx="8750206" cy="51514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Blip>
                <a:blip r:embed="rId6"/>
              </a:buBlip>
            </a:pPr>
            <a:r>
              <a:rPr lang="en-US" sz="3000" dirty="0" err="1" smtClean="0"/>
              <a:t>Kemunduran</a:t>
            </a:r>
            <a:r>
              <a:rPr lang="en-US" sz="3000" dirty="0" smtClean="0"/>
              <a:t> </a:t>
            </a:r>
            <a:r>
              <a:rPr lang="en-US" sz="3000" dirty="0" err="1" smtClean="0"/>
              <a:t>kesubuhan</a:t>
            </a:r>
            <a:r>
              <a:rPr lang="en-US" sz="3000" dirty="0" smtClean="0"/>
              <a:t> </a:t>
            </a:r>
            <a:r>
              <a:rPr lang="en-US" sz="3000" dirty="0" err="1" smtClean="0"/>
              <a:t>pada</a:t>
            </a:r>
            <a:r>
              <a:rPr lang="en-US" sz="3000" dirty="0" smtClean="0"/>
              <a:t> </a:t>
            </a:r>
            <a:r>
              <a:rPr lang="en-US" sz="3000" dirty="0" err="1" smtClean="0"/>
              <a:t>laki-laki</a:t>
            </a:r>
            <a:endParaRPr lang="en-US" sz="3000" dirty="0" smtClean="0"/>
          </a:p>
          <a:p>
            <a:pPr>
              <a:buBlip>
                <a:blip r:embed="rId6"/>
              </a:buBlip>
            </a:pPr>
            <a:r>
              <a:rPr lang="en-US" sz="3000" dirty="0" err="1" smtClean="0"/>
              <a:t>Tidak</a:t>
            </a:r>
            <a:r>
              <a:rPr lang="en-US" sz="3000" dirty="0" smtClean="0"/>
              <a:t> </a:t>
            </a:r>
            <a:r>
              <a:rPr lang="en-US" sz="3000" dirty="0" err="1" smtClean="0"/>
              <a:t>nampak</a:t>
            </a:r>
            <a:r>
              <a:rPr lang="en-US" sz="3000" dirty="0" smtClean="0"/>
              <a:t> </a:t>
            </a:r>
            <a:r>
              <a:rPr lang="en-US" sz="3000" dirty="0" err="1" smtClean="0"/>
              <a:t>perubahan</a:t>
            </a:r>
            <a:r>
              <a:rPr lang="en-US" sz="3000" dirty="0" smtClean="0"/>
              <a:t> </a:t>
            </a:r>
            <a:r>
              <a:rPr lang="en-US" sz="3000" dirty="0" err="1" smtClean="0"/>
              <a:t>fisiologi</a:t>
            </a:r>
            <a:r>
              <a:rPr lang="en-US" sz="3000" dirty="0" smtClean="0"/>
              <a:t> </a:t>
            </a:r>
            <a:r>
              <a:rPr lang="en-US" sz="3000" dirty="0" err="1" smtClean="0"/>
              <a:t>reproduksi</a:t>
            </a:r>
            <a:r>
              <a:rPr lang="en-US" sz="3000" dirty="0" smtClean="0"/>
              <a:t> </a:t>
            </a:r>
            <a:r>
              <a:rPr lang="en-US" sz="3000" dirty="0" err="1" smtClean="0"/>
              <a:t>pada</a:t>
            </a:r>
            <a:r>
              <a:rPr lang="en-US" sz="3000" dirty="0" smtClean="0"/>
              <a:t> </a:t>
            </a:r>
            <a:r>
              <a:rPr lang="en-US" sz="3000" dirty="0" err="1" smtClean="0"/>
              <a:t>laki-laki</a:t>
            </a:r>
            <a:r>
              <a:rPr lang="en-US" sz="3000" dirty="0" smtClean="0"/>
              <a:t> </a:t>
            </a:r>
            <a:r>
              <a:rPr lang="en-US" sz="3000" dirty="0" err="1" smtClean="0"/>
              <a:t>lanjut</a:t>
            </a:r>
            <a:r>
              <a:rPr lang="en-US" sz="3000" dirty="0" smtClean="0"/>
              <a:t> </a:t>
            </a:r>
            <a:r>
              <a:rPr lang="en-US" sz="3000" dirty="0" err="1" smtClean="0"/>
              <a:t>usia</a:t>
            </a:r>
            <a:endParaRPr lang="en-US" sz="3000" dirty="0" smtClean="0"/>
          </a:p>
          <a:p>
            <a:pPr>
              <a:buBlip>
                <a:blip r:embed="rId6"/>
              </a:buBlip>
            </a:pPr>
            <a:r>
              <a:rPr lang="en-US" sz="3000" dirty="0" err="1" smtClean="0"/>
              <a:t>Ditandai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kualitas</a:t>
            </a:r>
            <a:r>
              <a:rPr lang="en-US" sz="3000" dirty="0" smtClean="0"/>
              <a:t> </a:t>
            </a:r>
            <a:r>
              <a:rPr lang="en-US" sz="3000" dirty="0" err="1" smtClean="0"/>
              <a:t>sperma</a:t>
            </a:r>
            <a:r>
              <a:rPr lang="en-US" sz="3000" dirty="0" smtClean="0"/>
              <a:t> </a:t>
            </a:r>
            <a:r>
              <a:rPr lang="en-US" sz="3000" dirty="0" err="1" smtClean="0"/>
              <a:t>sudah</a:t>
            </a:r>
            <a:r>
              <a:rPr lang="en-US" sz="3000" dirty="0" smtClean="0"/>
              <a:t> </a:t>
            </a:r>
            <a:r>
              <a:rPr lang="en-US" sz="3000" dirty="0" err="1" smtClean="0"/>
              <a:t>berkurang</a:t>
            </a:r>
            <a:r>
              <a:rPr lang="en-US" sz="3000" dirty="0" smtClean="0"/>
              <a:t>, </a:t>
            </a:r>
            <a:r>
              <a:rPr lang="en-US" sz="3000" dirty="0" err="1" smtClean="0"/>
              <a:t>antara</a:t>
            </a:r>
            <a:r>
              <a:rPr lang="en-US" sz="3000" dirty="0" smtClean="0"/>
              <a:t> lain : </a:t>
            </a:r>
            <a:r>
              <a:rPr lang="en-US" sz="3000" dirty="0" err="1" smtClean="0"/>
              <a:t>pergerakan</a:t>
            </a:r>
            <a:r>
              <a:rPr lang="en-US" sz="3000" dirty="0" smtClean="0"/>
              <a:t> </a:t>
            </a:r>
            <a:r>
              <a:rPr lang="en-US" sz="3000" dirty="0" err="1" smtClean="0"/>
              <a:t>sperma</a:t>
            </a:r>
            <a:r>
              <a:rPr lang="en-US" sz="3000" dirty="0" smtClean="0"/>
              <a:t> </a:t>
            </a:r>
            <a:r>
              <a:rPr lang="en-US" sz="3000" dirty="0" err="1" smtClean="0"/>
              <a:t>melambat</a:t>
            </a:r>
            <a:r>
              <a:rPr lang="en-US" sz="3000" dirty="0" smtClean="0"/>
              <a:t>, </a:t>
            </a:r>
            <a:r>
              <a:rPr lang="en-US" sz="3000" dirty="0" err="1" smtClean="0"/>
              <a:t>jumlah</a:t>
            </a:r>
            <a:r>
              <a:rPr lang="en-US" sz="3000" dirty="0" smtClean="0"/>
              <a:t> </a:t>
            </a:r>
            <a:r>
              <a:rPr lang="en-US" sz="3000" dirty="0" err="1" smtClean="0"/>
              <a:t>sedikit</a:t>
            </a:r>
            <a:r>
              <a:rPr lang="en-US" sz="3000" dirty="0" smtClean="0"/>
              <a:t>, </a:t>
            </a:r>
            <a:r>
              <a:rPr lang="en-US" sz="3000" dirty="0" err="1" smtClean="0"/>
              <a:t>konsistensinya</a:t>
            </a:r>
            <a:r>
              <a:rPr lang="en-US" sz="3000" dirty="0" smtClean="0"/>
              <a:t> </a:t>
            </a:r>
            <a:r>
              <a:rPr lang="en-US" sz="3000" dirty="0" err="1" smtClean="0"/>
              <a:t>tidak</a:t>
            </a:r>
            <a:r>
              <a:rPr lang="en-US" sz="3000" dirty="0" smtClean="0"/>
              <a:t> </a:t>
            </a:r>
            <a:r>
              <a:rPr lang="en-US" sz="3000" dirty="0" err="1" smtClean="0"/>
              <a:t>kental</a:t>
            </a:r>
            <a:r>
              <a:rPr lang="en-US" sz="3000" dirty="0" smtClean="0"/>
              <a:t> </a:t>
            </a:r>
            <a:r>
              <a:rPr lang="en-US" sz="3000" dirty="0" err="1" smtClean="0"/>
              <a:t>lagi</a:t>
            </a:r>
            <a:r>
              <a:rPr lang="en-US" sz="3000" dirty="0" smtClean="0"/>
              <a:t>.</a:t>
            </a:r>
          </a:p>
          <a:p>
            <a:pPr>
              <a:buBlip>
                <a:blip r:embed="rId6"/>
              </a:buBlip>
            </a:pPr>
            <a:r>
              <a:rPr lang="en-US" sz="3000" dirty="0" err="1" smtClean="0"/>
              <a:t>Dipengaruhi</a:t>
            </a:r>
            <a:r>
              <a:rPr lang="en-US" sz="3000" dirty="0" smtClean="0"/>
              <a:t> </a:t>
            </a:r>
            <a:r>
              <a:rPr lang="en-US" sz="3000" dirty="0" err="1" smtClean="0"/>
              <a:t>akibat</a:t>
            </a:r>
            <a:r>
              <a:rPr lang="en-US" sz="3000" dirty="0" smtClean="0"/>
              <a:t> </a:t>
            </a:r>
            <a:r>
              <a:rPr lang="en-US" sz="3000" dirty="0" err="1" smtClean="0"/>
              <a:t>produksi</a:t>
            </a:r>
            <a:r>
              <a:rPr lang="en-US" sz="3000" dirty="0" smtClean="0"/>
              <a:t> </a:t>
            </a:r>
            <a:r>
              <a:rPr lang="en-US" sz="3000" dirty="0" err="1" smtClean="0"/>
              <a:t>hormon</a:t>
            </a:r>
            <a:r>
              <a:rPr lang="en-US" sz="3000" dirty="0" smtClean="0"/>
              <a:t> </a:t>
            </a:r>
            <a:r>
              <a:rPr lang="en-US" sz="3000" dirty="0" err="1" smtClean="0"/>
              <a:t>reproduksi</a:t>
            </a:r>
            <a:r>
              <a:rPr lang="en-US" sz="3000" dirty="0" smtClean="0"/>
              <a:t> </a:t>
            </a:r>
            <a:r>
              <a:rPr lang="en-US" sz="3000" dirty="0" err="1" smtClean="0"/>
              <a:t>yg</a:t>
            </a:r>
            <a:r>
              <a:rPr lang="en-US" sz="3000" dirty="0" smtClean="0"/>
              <a:t> </a:t>
            </a:r>
            <a:r>
              <a:rPr lang="en-US" sz="3000" dirty="0" err="1" smtClean="0"/>
              <a:t>menurun</a:t>
            </a:r>
            <a:r>
              <a:rPr lang="en-US" sz="3000" dirty="0" smtClean="0"/>
              <a:t>.</a:t>
            </a:r>
          </a:p>
          <a:p>
            <a:pPr>
              <a:buBlip>
                <a:blip r:embed="rId6"/>
              </a:buBlip>
            </a:pPr>
            <a:r>
              <a:rPr lang="en-US" sz="3000" dirty="0" err="1" smtClean="0"/>
              <a:t>Naluri</a:t>
            </a:r>
            <a:r>
              <a:rPr lang="en-US" sz="3000" dirty="0" smtClean="0"/>
              <a:t> </a:t>
            </a:r>
            <a:r>
              <a:rPr lang="en-US" sz="3000" dirty="0" err="1" smtClean="0"/>
              <a:t>seks</a:t>
            </a:r>
            <a:r>
              <a:rPr lang="en-US" sz="3000" dirty="0" smtClean="0"/>
              <a:t> </a:t>
            </a:r>
            <a:r>
              <a:rPr lang="en-US" sz="3000" dirty="0" err="1" smtClean="0"/>
              <a:t>pria</a:t>
            </a:r>
            <a:r>
              <a:rPr lang="en-US" sz="3000" dirty="0" smtClean="0"/>
              <a:t> </a:t>
            </a:r>
            <a:r>
              <a:rPr lang="en-US" sz="3000" dirty="0" err="1" smtClean="0"/>
              <a:t>mesti</a:t>
            </a:r>
            <a:r>
              <a:rPr lang="en-US" sz="3000" dirty="0" smtClean="0"/>
              <a:t> </a:t>
            </a:r>
            <a:r>
              <a:rPr lang="en-US" sz="3000" dirty="0" err="1" smtClean="0"/>
              <a:t>sudah</a:t>
            </a:r>
            <a:r>
              <a:rPr lang="en-US" sz="3000" dirty="0" smtClean="0"/>
              <a:t> </a:t>
            </a:r>
            <a:r>
              <a:rPr lang="en-US" sz="3000" dirty="0" err="1" smtClean="0"/>
              <a:t>lanjut</a:t>
            </a:r>
            <a:r>
              <a:rPr lang="en-US" sz="3000" dirty="0" smtClean="0"/>
              <a:t> </a:t>
            </a:r>
            <a:r>
              <a:rPr lang="en-US" sz="3000" dirty="0" err="1" smtClean="0"/>
              <a:t>usia</a:t>
            </a:r>
            <a:r>
              <a:rPr lang="en-US" sz="3000" dirty="0" smtClean="0"/>
              <a:t> </a:t>
            </a:r>
            <a:r>
              <a:rPr lang="en-US" sz="3000" dirty="0" err="1" smtClean="0"/>
              <a:t>masih</a:t>
            </a:r>
            <a:r>
              <a:rPr lang="en-US" sz="3000" dirty="0" smtClean="0"/>
              <a:t> </a:t>
            </a:r>
            <a:r>
              <a:rPr lang="en-US" sz="3000" dirty="0" err="1" smtClean="0"/>
              <a:t>lebih</a:t>
            </a:r>
            <a:r>
              <a:rPr lang="en-US" sz="3000" dirty="0" smtClean="0"/>
              <a:t> </a:t>
            </a:r>
            <a:r>
              <a:rPr lang="en-US" sz="3000" dirty="0" err="1" smtClean="0"/>
              <a:t>nyata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lebih</a:t>
            </a:r>
            <a:r>
              <a:rPr lang="en-US" sz="3000" dirty="0" smtClean="0"/>
              <a:t> </a:t>
            </a:r>
            <a:r>
              <a:rPr lang="en-US" sz="3000" dirty="0" err="1" smtClean="0"/>
              <a:t>kuat</a:t>
            </a:r>
            <a:r>
              <a:rPr lang="en-US" sz="3000" dirty="0" smtClean="0"/>
              <a:t> </a:t>
            </a:r>
            <a:r>
              <a:rPr lang="en-US" sz="3000" dirty="0" err="1" smtClean="0"/>
              <a:t>dibandingkan</a:t>
            </a:r>
            <a:r>
              <a:rPr lang="en-US" sz="3000" dirty="0" smtClean="0"/>
              <a:t> </a:t>
            </a:r>
            <a:r>
              <a:rPr lang="en-US" sz="3000" dirty="0" err="1" smtClean="0"/>
              <a:t>wanita</a:t>
            </a:r>
            <a:r>
              <a:rPr lang="en-US" sz="3000" dirty="0" smtClean="0"/>
              <a:t> </a:t>
            </a:r>
            <a:r>
              <a:rPr lang="en-US" sz="3000" dirty="0" err="1" smtClean="0"/>
              <a:t>lanjut</a:t>
            </a:r>
            <a:r>
              <a:rPr lang="en-US" sz="3000" dirty="0" smtClean="0"/>
              <a:t> </a:t>
            </a:r>
            <a:r>
              <a:rPr lang="en-US" sz="3000" dirty="0" err="1" smtClean="0"/>
              <a:t>usia</a:t>
            </a:r>
            <a:r>
              <a:rPr lang="en-US" sz="3000" dirty="0" smtClean="0"/>
              <a:t>.</a:t>
            </a:r>
            <a:endParaRPr lang="id-ID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13274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pic>
        <p:nvPicPr>
          <p:cNvPr id="12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62963" y="1214422"/>
            <a:ext cx="8285501" cy="49897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400" b="1" dirty="0" smtClean="0"/>
              <a:t>Gejala Vasomotorik </a:t>
            </a:r>
            <a:r>
              <a:rPr lang="id-ID" sz="2400" dirty="0" smtClean="0"/>
              <a:t>: Hot flushes yaitu muka dan badan terasa panas, beringat banyak, sulit tidur dan mudah stres.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400" b="1" dirty="0" smtClean="0"/>
              <a:t>Gangguan kejiwaan dan penurunan fungsi kognitif</a:t>
            </a:r>
            <a:r>
              <a:rPr lang="id-ID" sz="2400" dirty="0" smtClean="0"/>
              <a:t> : Mudah marah dan lekas tersinggung, kepercayaan diri menurun, motivasi dan energi berkurang, cepat lupa, depresi dan ketakutan yang berlebihan.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400" b="1" dirty="0" smtClean="0"/>
              <a:t>Maskuliniti/Viriliti</a:t>
            </a:r>
            <a:r>
              <a:rPr lang="id-ID" sz="2400" dirty="0" smtClean="0"/>
              <a:t> : Tenaga kurang, kekuatan otot dan masa otot berkurang, rambut daerah genitalia berkurang, penumpukan lemak di perut.</a:t>
            </a:r>
          </a:p>
          <a:p>
            <a:pPr marL="177800" marR="0" lvl="0" indent="-1778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400" b="1" dirty="0" smtClean="0"/>
              <a:t>Seksualitas</a:t>
            </a:r>
            <a:r>
              <a:rPr lang="id-ID" sz="2400" dirty="0" smtClean="0"/>
              <a:t> : Gairah seksual berkurang, frekuensi hubungan sesual menurun, gangguan ereksi, orgasmus menurun dan gangguan ejakulasi.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85984" y="357166"/>
            <a:ext cx="4536504" cy="6938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Gejala Andropause 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98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1472" y="428604"/>
            <a:ext cx="4000528" cy="642942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id-ID" sz="2800" b="1" dirty="0" smtClean="0">
                <a:solidFill>
                  <a:schemeClr val="bg1"/>
                </a:solidFill>
              </a:rPr>
              <a:t>Menanganan Andropause 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8596" y="928670"/>
            <a:ext cx="8358246" cy="52149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/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700" dirty="0" smtClean="0"/>
              <a:t>Melakukan pengobatan ke fasilitas kesehatan terdekat.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700" dirty="0" smtClean="0"/>
              <a:t>Melakukan diet untuk menurunkan lemak (khususnya perut).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700" dirty="0" smtClean="0"/>
              <a:t>Menguatkan otot-otot dengan melaksanakan olah raga secara rutin dan teratur.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700" dirty="0" smtClean="0"/>
              <a:t>Mengembangkan hobi/kesenangan positif dengan mengefektifkan waktu luang untuk hal-hal yang produktif (memancing, berkebun dan lain sebagainya).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700" dirty="0" smtClean="0"/>
              <a:t>Menerima keadaan andropause denganwajar sebagai proses alamiah dan tidak beranggapan bahwa andropause merupakan akhir dari segalanya.</a:t>
            </a:r>
          </a:p>
        </p:txBody>
      </p:sp>
      <p:sp>
        <p:nvSpPr>
          <p:cNvPr id="12" name="TextBox 11"/>
          <p:cNvSpPr txBox="1"/>
          <p:nvPr/>
        </p:nvSpPr>
        <p:spPr>
          <a:xfrm rot="21050307">
            <a:off x="3290887" y="6073443"/>
            <a:ext cx="340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Seksi</a:t>
            </a:r>
            <a:r>
              <a:rPr lang="en-US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Advokasi</a:t>
            </a:r>
            <a:r>
              <a:rPr lang="en-US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KIE </a:t>
            </a:r>
            <a:r>
              <a:rPr lang="en-US" sz="1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Institusi</a:t>
            </a:r>
            <a:r>
              <a:rPr lang="en-US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Masyarakat</a:t>
            </a:r>
            <a:endParaRPr lang="en-US" sz="12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Dinas</a:t>
            </a:r>
            <a:r>
              <a:rPr lang="en-US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PPKBPPPA </a:t>
            </a:r>
            <a:r>
              <a:rPr lang="en-US" sz="1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Kab</a:t>
            </a:r>
            <a:r>
              <a:rPr lang="en-US" sz="1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HSS.</a:t>
            </a:r>
            <a:endParaRPr lang="id-ID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9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0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1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81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asil gambar untuk ucapan terima kas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8" name="AutoShape 4" descr="Hasil gambar untuk ucapan terima kas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0" name="Picture 6" descr="Hasil gambar untuk ucapan terima kasi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934462"/>
          </a:xfrm>
          <a:prstGeom prst="rect">
            <a:avLst/>
          </a:prstGeom>
          <a:noFill/>
        </p:spPr>
      </p:pic>
      <p:pic>
        <p:nvPicPr>
          <p:cNvPr id="9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0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1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4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pic>
        <p:nvPicPr>
          <p:cNvPr id="16" name="Picture 15" descr="https://2.bp.blogspot.com/-H8UmUpCIqRc/WL-ty1FAkfI/AAAAAAAAAyA/tP1yXYZGRUsG9Kg9g4QNdRDmDkelNYedgCLcB/s320/lansia.gif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2428868"/>
            <a:ext cx="607223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Horizontal Scroll 19"/>
          <p:cNvSpPr/>
          <p:nvPr/>
        </p:nvSpPr>
        <p:spPr>
          <a:xfrm>
            <a:off x="1214414" y="214290"/>
            <a:ext cx="6500858" cy="2357454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6600" b="1" dirty="0" smtClean="0">
                <a:solidFill>
                  <a:schemeClr val="tx2">
                    <a:lumMod val="75000"/>
                  </a:schemeClr>
                </a:solidFill>
              </a:rPr>
              <a:t>KENALI 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LANSIA</a:t>
            </a:r>
            <a:endParaRPr lang="id-ID" sz="6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4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4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1472" y="1714488"/>
            <a:ext cx="8143932" cy="10001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d-ID" sz="2800" b="1" dirty="0" smtClean="0"/>
              <a:t>LANSIA (Lanjut Usia) adalah</a:t>
            </a:r>
            <a:r>
              <a:rPr lang="en-US" sz="2800" b="1" dirty="0" smtClean="0"/>
              <a:t> </a:t>
            </a:r>
            <a:r>
              <a:rPr lang="id-ID" sz="2800" b="1" dirty="0" smtClean="0"/>
              <a:t>Seseorang mencapai umur 60 tahun keatas.</a:t>
            </a:r>
            <a:endParaRPr lang="en-US" sz="2800" b="1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2976" y="363639"/>
            <a:ext cx="6816250" cy="99365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d-ID" sz="6000" b="1" dirty="0" smtClean="0">
                <a:solidFill>
                  <a:schemeClr val="tx2">
                    <a:lumMod val="50000"/>
                  </a:schemeClr>
                </a:solidFill>
              </a:rPr>
              <a:t>SIAPA ITU 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LANSIA</a:t>
            </a:r>
            <a:endParaRPr lang="id-ID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71472" y="2928934"/>
            <a:ext cx="8143932" cy="10001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d-ID" sz="2800" b="1" dirty="0" smtClean="0"/>
              <a:t>Lansia Potensial : Lansia yang masih mampu bekerja atau menghasilkan barang atau jasa.</a:t>
            </a:r>
            <a:endParaRPr lang="en-US" sz="2800" b="1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71472" y="4143380"/>
            <a:ext cx="8143932" cy="150019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d-ID" sz="2800" b="1" dirty="0" smtClean="0"/>
              <a:t>Lansia Tidak Potensial : Lansia yang tidak mampu bekerja atau menghasilkan barang atau jasa sehingga kehidupannya bergantung pada orang lain.</a:t>
            </a:r>
            <a:endParaRPr lang="en-US" sz="28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18157" y="5715016"/>
            <a:ext cx="226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UU No.13 Tahun 1998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xmlns="" val="22694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4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2976" y="363639"/>
            <a:ext cx="6816250" cy="9936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LANSIA</a:t>
            </a:r>
            <a:r>
              <a:rPr lang="id-ID" sz="6000" b="1" dirty="0" smtClean="0">
                <a:solidFill>
                  <a:schemeClr val="tx2">
                    <a:lumMod val="50000"/>
                  </a:schemeClr>
                </a:solidFill>
              </a:rPr>
              <a:t> TANGGUH</a:t>
            </a:r>
            <a:endParaRPr lang="id-ID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1472" y="1571612"/>
            <a:ext cx="3929090" cy="32147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d-ID" sz="2600" b="1" dirty="0" smtClean="0"/>
              <a:t>adalah</a:t>
            </a:r>
            <a:r>
              <a:rPr lang="en-US" sz="2600" b="1" dirty="0" smtClean="0"/>
              <a:t> </a:t>
            </a:r>
            <a:r>
              <a:rPr lang="id-ID" sz="2600" b="1" dirty="0" smtClean="0"/>
              <a:t>Seseorang atau kelompok lansia yang </a:t>
            </a:r>
            <a:r>
              <a:rPr lang="en-US" sz="2600" b="1" dirty="0" smtClean="0"/>
              <a:t>:</a:t>
            </a:r>
          </a:p>
          <a:p>
            <a:pPr algn="just">
              <a:buFont typeface="Calibri" pitchFamily="34" charset="0"/>
              <a:buChar char="₋"/>
            </a:pPr>
            <a:r>
              <a:rPr lang="id-ID" sz="2600" b="1" dirty="0" smtClean="0"/>
              <a:t>Sehat (secara fisik, sosial dan mental)</a:t>
            </a:r>
            <a:endParaRPr lang="en-US" sz="2600" b="1" dirty="0" smtClean="0"/>
          </a:p>
          <a:p>
            <a:pPr algn="just">
              <a:buFont typeface="Calibri" pitchFamily="34" charset="0"/>
              <a:buChar char="₋"/>
            </a:pPr>
            <a:r>
              <a:rPr lang="id-ID" sz="2600" b="1" dirty="0" smtClean="0"/>
              <a:t>Aktif,</a:t>
            </a:r>
            <a:endParaRPr lang="en-US" sz="2600" b="1" dirty="0" smtClean="0"/>
          </a:p>
          <a:p>
            <a:pPr algn="just">
              <a:buFont typeface="Calibri" pitchFamily="34" charset="0"/>
              <a:buChar char="₋"/>
            </a:pPr>
            <a:r>
              <a:rPr lang="id-ID" sz="2600" b="1" dirty="0" smtClean="0"/>
              <a:t>Produktif, dan</a:t>
            </a:r>
            <a:endParaRPr lang="en-US" sz="2600" b="1" dirty="0" smtClean="0"/>
          </a:p>
          <a:p>
            <a:pPr algn="just">
              <a:buFont typeface="Calibri" pitchFamily="34" charset="0"/>
              <a:buChar char="₋"/>
            </a:pPr>
            <a:r>
              <a:rPr lang="id-ID" sz="2600" b="1" dirty="0" smtClean="0"/>
              <a:t>Mandiri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714876" y="1571612"/>
            <a:ext cx="3857652" cy="32147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d-ID" sz="2600" b="1" dirty="0" smtClean="0"/>
              <a:t>Kelompok Lansia </a:t>
            </a:r>
            <a:r>
              <a:rPr lang="en-US" sz="2600" b="1" dirty="0" smtClean="0"/>
              <a:t>:</a:t>
            </a:r>
          </a:p>
          <a:p>
            <a:pPr algn="just">
              <a:buFont typeface="Calibri" pitchFamily="34" charset="0"/>
              <a:buChar char="₋"/>
            </a:pPr>
            <a:r>
              <a:rPr lang="id-ID" sz="2600" b="1" dirty="0" smtClean="0"/>
              <a:t>Lansia Muda : 40-70 Th</a:t>
            </a:r>
          </a:p>
          <a:p>
            <a:pPr algn="just">
              <a:buFont typeface="Calibri" pitchFamily="34" charset="0"/>
              <a:buChar char="₋"/>
            </a:pPr>
            <a:r>
              <a:rPr lang="id-ID" sz="2600" b="1" dirty="0" smtClean="0"/>
              <a:t>Lansia Dewasa : 70-80 Th</a:t>
            </a:r>
            <a:endParaRPr lang="en-US" sz="2600" b="1" dirty="0" smtClean="0"/>
          </a:p>
          <a:p>
            <a:pPr algn="just">
              <a:buFont typeface="Calibri" pitchFamily="34" charset="0"/>
              <a:buChar char="₋"/>
            </a:pPr>
            <a:r>
              <a:rPr lang="id-ID" sz="2600" b="1" dirty="0" smtClean="0"/>
              <a:t>Lansia Paripurna : Usia </a:t>
            </a:r>
            <a:r>
              <a:rPr lang="id-ID" sz="2600" b="1" u="sng" dirty="0" smtClean="0"/>
              <a:t>&gt;</a:t>
            </a:r>
            <a:r>
              <a:rPr lang="id-ID" sz="2600" b="1" dirty="0" smtClean="0"/>
              <a:t> 80 Th</a:t>
            </a:r>
            <a:endParaRPr lang="en-US" sz="2600" b="1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57224" y="4857760"/>
            <a:ext cx="7358114" cy="128588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d-ID" sz="2600" b="1" dirty="0" smtClean="0"/>
              <a:t>Pembentukan lansia tangguh bukan hanya tanggung jawab Bina Keluarga Lansia (BKL), namun seluruh komponen masyarakat</a:t>
            </a: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2694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4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27584" y="571480"/>
            <a:ext cx="7530630" cy="9936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SEKSUAL 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LANSIA</a:t>
            </a:r>
            <a:endParaRPr lang="id-ID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85926"/>
            <a:ext cx="8001056" cy="442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94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30306" y="1142984"/>
            <a:ext cx="5141826" cy="50720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600" b="1" dirty="0" smtClean="0"/>
              <a:t>PADA WANITA :</a:t>
            </a:r>
          </a:p>
          <a:p>
            <a:pPr algn="just">
              <a:buFont typeface="Calibri" pitchFamily="34" charset="0"/>
              <a:buChar char="₋"/>
            </a:pPr>
            <a:r>
              <a:rPr lang="en-US" sz="2600" b="1" dirty="0" err="1" smtClean="0"/>
              <a:t>Minat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hubungan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seksual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pada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wanita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lanjut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usia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umumnya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menurun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karena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perubahan</a:t>
            </a:r>
            <a:r>
              <a:rPr lang="en-US" sz="2600" b="1" dirty="0" smtClean="0"/>
              <a:t> hormonal.</a:t>
            </a:r>
          </a:p>
          <a:p>
            <a:pPr algn="just">
              <a:buFont typeface="Calibri" pitchFamily="34" charset="0"/>
              <a:buChar char="₋"/>
            </a:pPr>
            <a:r>
              <a:rPr lang="en-US" sz="2600" b="1" dirty="0" err="1" smtClean="0"/>
              <a:t>Pada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azaznya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wanita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lansia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tetap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ingin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melakukan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hubungan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seksual</a:t>
            </a:r>
            <a:endParaRPr lang="en-US" sz="2600" b="1" dirty="0" smtClean="0"/>
          </a:p>
          <a:p>
            <a:pPr algn="just">
              <a:buFont typeface="Calibri" pitchFamily="34" charset="0"/>
              <a:buChar char="₋"/>
            </a:pPr>
            <a:r>
              <a:rPr lang="en-US" sz="2600" b="1" dirty="0" err="1" smtClean="0"/>
              <a:t>Tidak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ada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kemunduran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seks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pada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wanita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lansia</a:t>
            </a:r>
            <a:endParaRPr lang="en-US" sz="2600" b="1" dirty="0" smtClean="0"/>
          </a:p>
          <a:p>
            <a:pPr algn="just">
              <a:buFont typeface="Calibri" pitchFamily="34" charset="0"/>
              <a:buChar char="₋"/>
            </a:pPr>
            <a:r>
              <a:rPr lang="en-US" sz="2600" b="1" dirty="0" err="1" smtClean="0"/>
              <a:t>Hubungan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seksual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dapat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dilakukan</a:t>
            </a:r>
            <a:r>
              <a:rPr lang="en-US" sz="2600" b="1" dirty="0" smtClean="0"/>
              <a:t> d</a:t>
            </a:r>
            <a:r>
              <a:rPr lang="id-ID" sz="2600" b="1" dirty="0" smtClean="0"/>
              <a:t>gn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lubrikan</a:t>
            </a:r>
            <a:r>
              <a:rPr lang="en-US" sz="2600" b="1" dirty="0" smtClean="0"/>
              <a:t> (</a:t>
            </a:r>
            <a:r>
              <a:rPr lang="en-US" sz="2600" b="1" dirty="0" err="1" smtClean="0"/>
              <a:t>pelicin</a:t>
            </a:r>
            <a:r>
              <a:rPr lang="en-US" sz="2600" b="1" dirty="0" smtClean="0"/>
              <a:t>)</a:t>
            </a:r>
            <a:endParaRPr lang="id-ID" sz="2600" b="1" dirty="0" smtClean="0"/>
          </a:p>
        </p:txBody>
      </p:sp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4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530630" cy="7238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SEKSUAL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LANSIA</a:t>
            </a:r>
            <a:endParaRPr lang="id-ID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643570" y="1142984"/>
            <a:ext cx="3143272" cy="50720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600" b="1" dirty="0" smtClean="0"/>
              <a:t>PADA PRIA :</a:t>
            </a:r>
          </a:p>
          <a:p>
            <a:pPr algn="just">
              <a:buFont typeface="Calibri" pitchFamily="34" charset="0"/>
              <a:buChar char="₋"/>
            </a:pPr>
            <a:r>
              <a:rPr lang="en-US" sz="2600" b="1" dirty="0" err="1" smtClean="0"/>
              <a:t>Naluri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seks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pria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meski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sudah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lanjut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usia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masih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lebih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nyata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lebih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kuat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dibanding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wanita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lanjut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usia</a:t>
            </a:r>
            <a:endParaRPr lang="en-US" sz="2600" b="1" dirty="0" smtClean="0"/>
          </a:p>
          <a:p>
            <a:pPr algn="just">
              <a:buFont typeface="Calibri" pitchFamily="34" charset="0"/>
              <a:buChar char="₋"/>
            </a:pPr>
            <a:r>
              <a:rPr lang="en-US" sz="2600" b="1" dirty="0" err="1" smtClean="0"/>
              <a:t>Tidak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ada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kemunduran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kemampuan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seks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pada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pria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lansia</a:t>
            </a:r>
            <a:endParaRPr lang="id-ID" sz="2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4554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27784" y="142852"/>
            <a:ext cx="4032448" cy="7658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MENOPAUSE</a:t>
            </a:r>
            <a:endParaRPr lang="id-ID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pic>
        <p:nvPicPr>
          <p:cNvPr id="12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4282" y="1052736"/>
            <a:ext cx="8715436" cy="54783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3050" indent="-273050">
              <a:buFont typeface="Courier New" pitchFamily="49" charset="0"/>
              <a:buChar char="o"/>
            </a:pPr>
            <a:r>
              <a:rPr lang="en-US" sz="2800" dirty="0" err="1" smtClean="0"/>
              <a:t>Berhentinya</a:t>
            </a:r>
            <a:r>
              <a:rPr lang="en-US" sz="2800" dirty="0" smtClean="0"/>
              <a:t> </a:t>
            </a:r>
            <a:r>
              <a:rPr lang="en-US" sz="2800" dirty="0" err="1" smtClean="0"/>
              <a:t>siklus</a:t>
            </a:r>
            <a:r>
              <a:rPr lang="en-US" sz="2800" dirty="0" smtClean="0"/>
              <a:t> </a:t>
            </a:r>
            <a:r>
              <a:rPr lang="en-US" sz="2800" dirty="0" err="1" smtClean="0"/>
              <a:t>mentruasi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alami</a:t>
            </a:r>
            <a:r>
              <a:rPr lang="en-US" sz="2800" dirty="0" smtClean="0"/>
              <a:t>, </a:t>
            </a: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wanita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hamil</a:t>
            </a:r>
            <a:r>
              <a:rPr lang="en-US" sz="2800" dirty="0" smtClean="0"/>
              <a:t> </a:t>
            </a:r>
            <a:r>
              <a:rPr lang="en-US" sz="2800" dirty="0" err="1" smtClean="0"/>
              <a:t>lagi</a:t>
            </a:r>
            <a:r>
              <a:rPr lang="en-US" sz="2800" dirty="0" smtClean="0"/>
              <a:t>.</a:t>
            </a:r>
          </a:p>
          <a:p>
            <a:pPr marL="273050" indent="-273050">
              <a:buFont typeface="Courier New" pitchFamily="49" charset="0"/>
              <a:buChar char="o"/>
            </a:pP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umumnya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usia</a:t>
            </a:r>
            <a:r>
              <a:rPr lang="en-US" sz="2800" dirty="0" smtClean="0"/>
              <a:t> &gt; 45 </a:t>
            </a:r>
            <a:r>
              <a:rPr lang="en-US" sz="2800" dirty="0" err="1" smtClean="0"/>
              <a:t>tahun</a:t>
            </a:r>
            <a:endParaRPr lang="en-US" sz="2800" dirty="0" smtClean="0"/>
          </a:p>
          <a:p>
            <a:pPr marL="273050" indent="-273050">
              <a:buFont typeface="Courier New" pitchFamily="49" charset="0"/>
              <a:buChar char="o"/>
            </a:pP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setiaap</a:t>
            </a:r>
            <a:r>
              <a:rPr lang="en-US" sz="2800" dirty="0" smtClean="0"/>
              <a:t> </a:t>
            </a:r>
            <a:r>
              <a:rPr lang="en-US" sz="2800" dirty="0" err="1" smtClean="0"/>
              <a:t>wanita</a:t>
            </a:r>
            <a:r>
              <a:rPr lang="en-US" sz="2800" dirty="0" smtClean="0"/>
              <a:t>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datangnya</a:t>
            </a:r>
            <a:r>
              <a:rPr lang="en-US" sz="2800" dirty="0" smtClean="0"/>
              <a:t> </a:t>
            </a:r>
            <a:r>
              <a:rPr lang="en-US" sz="2800" dirty="0" err="1" smtClean="0"/>
              <a:t>masa</a:t>
            </a:r>
            <a:r>
              <a:rPr lang="en-US" sz="2800" dirty="0" smtClean="0"/>
              <a:t> menopause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dipengaruhi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usia</a:t>
            </a:r>
            <a:r>
              <a:rPr lang="en-US" sz="2800" dirty="0" smtClean="0"/>
              <a:t> </a:t>
            </a:r>
            <a:r>
              <a:rPr lang="en-US" sz="2800" dirty="0" err="1" smtClean="0"/>
              <a:t>pertama</a:t>
            </a:r>
            <a:r>
              <a:rPr lang="en-US" sz="2800" dirty="0" smtClean="0"/>
              <a:t> kali </a:t>
            </a:r>
            <a:r>
              <a:rPr lang="en-US" sz="2800" dirty="0" err="1" smtClean="0"/>
              <a:t>perempuan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</a:t>
            </a:r>
            <a:r>
              <a:rPr lang="en-US" sz="2800" dirty="0" smtClean="0"/>
              <a:t> </a:t>
            </a:r>
            <a:r>
              <a:rPr lang="en-US" sz="2800" dirty="0" err="1" smtClean="0"/>
              <a:t>haid</a:t>
            </a:r>
            <a:r>
              <a:rPr lang="en-US" sz="2800" dirty="0" smtClean="0"/>
              <a:t> (menarche)</a:t>
            </a:r>
          </a:p>
          <a:p>
            <a:pPr marL="273050" indent="-273050">
              <a:buFont typeface="Courier New" pitchFamily="49" charset="0"/>
              <a:buChar char="o"/>
            </a:pPr>
            <a:r>
              <a:rPr lang="en-US" sz="2800" dirty="0" err="1" smtClean="0"/>
              <a:t>Perempuan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merokok</a:t>
            </a:r>
            <a:r>
              <a:rPr lang="en-US" sz="2800" dirty="0" smtClean="0"/>
              <a:t> </a:t>
            </a:r>
            <a:r>
              <a:rPr lang="en-US" sz="2800" dirty="0" err="1" smtClean="0"/>
              <a:t>cenderung</a:t>
            </a:r>
            <a:r>
              <a:rPr lang="en-US" sz="2800" dirty="0" smtClean="0"/>
              <a:t> </a:t>
            </a:r>
            <a:r>
              <a:rPr lang="en-US" sz="2800" dirty="0" err="1" smtClean="0"/>
              <a:t>mengalami</a:t>
            </a:r>
            <a:r>
              <a:rPr lang="en-US" sz="2800" dirty="0" smtClean="0"/>
              <a:t> menopause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endParaRPr lang="en-US" sz="2800" dirty="0" smtClean="0"/>
          </a:p>
          <a:p>
            <a:pPr marL="273050" indent="-273050">
              <a:buFont typeface="Courier New" pitchFamily="49" charset="0"/>
              <a:buChar char="o"/>
            </a:pP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menapause</a:t>
            </a:r>
            <a:r>
              <a:rPr lang="en-US" sz="2800" dirty="0" smtClean="0"/>
              <a:t> </a:t>
            </a:r>
            <a:r>
              <a:rPr lang="en-US" sz="2800" dirty="0" err="1" smtClean="0"/>
              <a:t>dikenal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perimenapause</a:t>
            </a:r>
            <a:r>
              <a:rPr lang="en-US" sz="2800" dirty="0" smtClean="0"/>
              <a:t>. </a:t>
            </a:r>
            <a:r>
              <a:rPr lang="en-US" sz="2800" dirty="0" err="1" smtClean="0"/>
              <a:t>Selama</a:t>
            </a:r>
            <a:r>
              <a:rPr lang="en-US" sz="2800" dirty="0" smtClean="0"/>
              <a:t> </a:t>
            </a: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perimenapause</a:t>
            </a:r>
            <a:r>
              <a:rPr lang="en-US" sz="2800" dirty="0" smtClean="0"/>
              <a:t>, </a:t>
            </a: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kemungkinan</a:t>
            </a:r>
            <a:r>
              <a:rPr lang="en-US" sz="2800" dirty="0" smtClean="0"/>
              <a:t> </a:t>
            </a:r>
            <a:r>
              <a:rPr lang="en-US" sz="2800" dirty="0" err="1" smtClean="0"/>
              <a:t>hamil</a:t>
            </a:r>
            <a:r>
              <a:rPr lang="en-US" sz="2800" dirty="0" smtClean="0"/>
              <a:t>,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ovarium</a:t>
            </a:r>
            <a:r>
              <a:rPr lang="en-US" sz="2800" dirty="0" smtClean="0"/>
              <a:t> </a:t>
            </a:r>
            <a:r>
              <a:rPr lang="en-US" sz="2800" dirty="0" err="1" smtClean="0"/>
              <a:t>masih</a:t>
            </a:r>
            <a:r>
              <a:rPr lang="en-US" sz="2800" dirty="0" smtClean="0"/>
              <a:t> </a:t>
            </a:r>
            <a:r>
              <a:rPr lang="en-US" sz="2800" dirty="0" err="1" smtClean="0"/>
              <a:t>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masi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ovulasi</a:t>
            </a:r>
            <a:r>
              <a:rPr lang="en-US" sz="2800" dirty="0" smtClean="0"/>
              <a:t>.</a:t>
            </a: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0298" y="428604"/>
            <a:ext cx="4032448" cy="6395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MENOPAUSE</a:t>
            </a:r>
            <a:endParaRPr lang="id-ID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pic>
        <p:nvPicPr>
          <p:cNvPr id="12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14422"/>
            <a:ext cx="8215370" cy="495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5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27784" y="142852"/>
            <a:ext cx="4032448" cy="64294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MENOPAUSE</a:t>
            </a:r>
            <a:endParaRPr lang="id-ID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pic>
        <p:nvPicPr>
          <p:cNvPr id="12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44217" y="928670"/>
            <a:ext cx="7964030" cy="52755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3050" indent="-273050">
              <a:buFont typeface="Courier New" pitchFamily="49" charset="0"/>
              <a:buChar char="o"/>
            </a:pPr>
            <a:r>
              <a:rPr lang="en-US" b="1" dirty="0" err="1" smtClean="0"/>
              <a:t>Gejala</a:t>
            </a:r>
            <a:r>
              <a:rPr lang="en-US" b="1" dirty="0" smtClean="0"/>
              <a:t> Menopause </a:t>
            </a:r>
            <a:r>
              <a:rPr lang="en-US" dirty="0" smtClean="0"/>
              <a:t>:</a:t>
            </a:r>
          </a:p>
          <a:p>
            <a:pPr marL="1084263" indent="-457200">
              <a:buFont typeface="Calibri" pitchFamily="34" charset="0"/>
              <a:buChar char="₋"/>
            </a:pPr>
            <a:r>
              <a:rPr lang="en-US" dirty="0" err="1" smtClean="0"/>
              <a:t>Timbulnya</a:t>
            </a:r>
            <a:r>
              <a:rPr lang="en-US" dirty="0" smtClean="0"/>
              <a:t> </a:t>
            </a:r>
            <a:r>
              <a:rPr lang="en-US" dirty="0" err="1" smtClean="0"/>
              <a:t>hawa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wajah</a:t>
            </a:r>
            <a:r>
              <a:rPr lang="en-US" dirty="0" smtClean="0"/>
              <a:t>,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/>
          </a:p>
          <a:p>
            <a:pPr marL="1084263" indent="-457200">
              <a:buFont typeface="Calibri" pitchFamily="34" charset="0"/>
              <a:buChar char="₋"/>
            </a:pP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endParaRPr lang="en-US" dirty="0" smtClean="0"/>
          </a:p>
          <a:p>
            <a:pPr marL="1084263" indent="-457200">
              <a:buFont typeface="Calibri" pitchFamily="34" charset="0"/>
              <a:buChar char="₋"/>
            </a:pP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endParaRPr lang="en-US" dirty="0" smtClean="0"/>
          </a:p>
          <a:p>
            <a:pPr marL="1084263" indent="-457200">
              <a:buFont typeface="Calibri" pitchFamily="34" charset="0"/>
              <a:buChar char="₋"/>
            </a:pP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endParaRPr lang="en-US" dirty="0" smtClean="0"/>
          </a:p>
          <a:p>
            <a:pPr marL="1084263" indent="-457200">
              <a:buFont typeface="Calibri" pitchFamily="34" charset="0"/>
              <a:buChar char="₋"/>
            </a:pPr>
            <a:r>
              <a:rPr lang="en-US" dirty="0" err="1" smtClean="0"/>
              <a:t>Pengapuran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endParaRPr lang="en-US" dirty="0" smtClean="0"/>
          </a:p>
          <a:p>
            <a:pPr marL="1084263" indent="-457200">
              <a:buFont typeface="Calibri" pitchFamily="34" charset="0"/>
              <a:buChar char="₋"/>
            </a:pP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gairah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organ </a:t>
            </a:r>
            <a:r>
              <a:rPr lang="en-US" dirty="0" err="1" smtClean="0"/>
              <a:t>seks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299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766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PROMOSI &amp; KONSELING KESEHATAN REPRODUKSI</vt:lpstr>
      <vt:lpstr>Slide 2</vt:lpstr>
      <vt:lpstr>SIAPA ITU LANSIA</vt:lpstr>
      <vt:lpstr>LANSIA TANGGUH</vt:lpstr>
      <vt:lpstr>SEKSUAL pada LANSIA</vt:lpstr>
      <vt:lpstr>SEKSUAL pada LANSIA</vt:lpstr>
      <vt:lpstr>MENOPAUSE</vt:lpstr>
      <vt:lpstr>MENOPAUSE</vt:lpstr>
      <vt:lpstr>MENOPAUSE</vt:lpstr>
      <vt:lpstr>Slide 10</vt:lpstr>
      <vt:lpstr>ANDROPAUSE</vt:lpstr>
      <vt:lpstr>ANDROPAUSE</vt:lpstr>
      <vt:lpstr>ANDROPAUSE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KESEHATAN REPRODUKSI</dc:title>
  <dc:creator>ACER</dc:creator>
  <cp:lastModifiedBy>ACER PC</cp:lastModifiedBy>
  <cp:revision>239</cp:revision>
  <dcterms:created xsi:type="dcterms:W3CDTF">2017-12-09T22:51:43Z</dcterms:created>
  <dcterms:modified xsi:type="dcterms:W3CDTF">2018-09-10T03:09:18Z</dcterms:modified>
</cp:coreProperties>
</file>