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1" r:id="rId2"/>
    <p:sldId id="346" r:id="rId3"/>
    <p:sldId id="261" r:id="rId4"/>
    <p:sldId id="360" r:id="rId5"/>
    <p:sldId id="262" r:id="rId6"/>
    <p:sldId id="263" r:id="rId7"/>
    <p:sldId id="348" r:id="rId8"/>
    <p:sldId id="329" r:id="rId9"/>
    <p:sldId id="330" r:id="rId10"/>
    <p:sldId id="349" r:id="rId11"/>
    <p:sldId id="331" r:id="rId12"/>
    <p:sldId id="333" r:id="rId13"/>
    <p:sldId id="350" r:id="rId14"/>
    <p:sldId id="332" r:id="rId15"/>
    <p:sldId id="334" r:id="rId16"/>
    <p:sldId id="354" r:id="rId17"/>
    <p:sldId id="335" r:id="rId18"/>
    <p:sldId id="355" r:id="rId19"/>
    <p:sldId id="337" r:id="rId20"/>
    <p:sldId id="338" r:id="rId21"/>
    <p:sldId id="357" r:id="rId22"/>
    <p:sldId id="339" r:id="rId23"/>
    <p:sldId id="340" r:id="rId24"/>
    <p:sldId id="351" r:id="rId25"/>
    <p:sldId id="341" r:id="rId26"/>
    <p:sldId id="358" r:id="rId27"/>
    <p:sldId id="343" r:id="rId28"/>
    <p:sldId id="359" r:id="rId29"/>
    <p:sldId id="342" r:id="rId30"/>
    <p:sldId id="352" r:id="rId31"/>
    <p:sldId id="344" r:id="rId32"/>
    <p:sldId id="345" r:id="rId33"/>
    <p:sldId id="34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CCFF"/>
    <a:srgbClr val="FF99FF"/>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B49F07-1A8E-45EA-AC5B-31194EDE8A4B}"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227691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49F07-1A8E-45EA-AC5B-31194EDE8A4B}"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225747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49F07-1A8E-45EA-AC5B-31194EDE8A4B}"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295480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49F07-1A8E-45EA-AC5B-31194EDE8A4B}"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298933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49F07-1A8E-45EA-AC5B-31194EDE8A4B}"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47176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B49F07-1A8E-45EA-AC5B-31194EDE8A4B}"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420507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B49F07-1A8E-45EA-AC5B-31194EDE8A4B}"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400757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B49F07-1A8E-45EA-AC5B-31194EDE8A4B}"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344255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49F07-1A8E-45EA-AC5B-31194EDE8A4B}"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34096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49F07-1A8E-45EA-AC5B-31194EDE8A4B}"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373537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49F07-1A8E-45EA-AC5B-31194EDE8A4B}"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180742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49F07-1A8E-45EA-AC5B-31194EDE8A4B}" type="datetimeFigureOut">
              <a:rPr lang="en-US" smtClean="0"/>
              <a:pPr/>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7BB06-64AF-4A82-8AC2-E66F81376A60}" type="slidenum">
              <a:rPr lang="en-US" smtClean="0"/>
              <a:pPr/>
              <a:t>‹#›</a:t>
            </a:fld>
            <a:endParaRPr lang="en-US"/>
          </a:p>
        </p:txBody>
      </p:sp>
    </p:spTree>
    <p:extLst>
      <p:ext uri="{BB962C8B-B14F-4D97-AF65-F5344CB8AC3E}">
        <p14:creationId xmlns="" xmlns:p14="http://schemas.microsoft.com/office/powerpoint/2010/main" val="1954194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9.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Kasi Advokasi KIE &amp; Institusi Masyarakat\Logo-logo KB\Tagline Hari jadi HSS 2017.jpg"/>
          <p:cNvPicPr>
            <a:picLocks noChangeAspect="1" noChangeArrowheads="1"/>
          </p:cNvPicPr>
          <p:nvPr/>
        </p:nvPicPr>
        <p:blipFill>
          <a:blip r:embed="rId2"/>
          <a:srcRect/>
          <a:stretch>
            <a:fillRect/>
          </a:stretch>
        </p:blipFill>
        <p:spPr bwMode="auto">
          <a:xfrm>
            <a:off x="0" y="-285776"/>
            <a:ext cx="9144000" cy="7143776"/>
          </a:xfrm>
          <a:prstGeom prst="rect">
            <a:avLst/>
          </a:prstGeom>
          <a:noFill/>
        </p:spPr>
      </p:pic>
      <p:pic>
        <p:nvPicPr>
          <p:cNvPr id="1028" name="Picture 4" descr="D:\Kasi Advokasi KIE &amp; Institusi Masyarakat\Logo-logo KB\Logo Dua Anak Cukup.jpg"/>
          <p:cNvPicPr>
            <a:picLocks noChangeAspect="1" noChangeArrowheads="1"/>
          </p:cNvPicPr>
          <p:nvPr/>
        </p:nvPicPr>
        <p:blipFill>
          <a:blip r:embed="rId3" cstate="print"/>
          <a:srcRect/>
          <a:stretch>
            <a:fillRect/>
          </a:stretch>
        </p:blipFill>
        <p:spPr bwMode="auto">
          <a:xfrm>
            <a:off x="7786678" y="6029801"/>
            <a:ext cx="1357322" cy="828199"/>
          </a:xfrm>
          <a:prstGeom prst="rect">
            <a:avLst/>
          </a:prstGeom>
          <a:noFill/>
        </p:spPr>
      </p:pic>
      <p:pic>
        <p:nvPicPr>
          <p:cNvPr id="7" name="Picture 2" descr="D:\Kasi Advokasi KIE &amp; Institusi Masyarakat\Logo-logo KB\BKKBN.jpg"/>
          <p:cNvPicPr>
            <a:picLocks noChangeAspect="1" noChangeArrowheads="1"/>
          </p:cNvPicPr>
          <p:nvPr/>
        </p:nvPicPr>
        <p:blipFill>
          <a:blip r:embed="rId4"/>
          <a:srcRect/>
          <a:stretch>
            <a:fillRect/>
          </a:stretch>
        </p:blipFill>
        <p:spPr bwMode="auto">
          <a:xfrm>
            <a:off x="0" y="-285776"/>
            <a:ext cx="1467287" cy="1000132"/>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5"/>
          <a:srcRect/>
          <a:stretch>
            <a:fillRect/>
          </a:stretch>
        </p:blipFill>
        <p:spPr bwMode="auto">
          <a:xfrm>
            <a:off x="8266340" y="-214338"/>
            <a:ext cx="877660" cy="1071570"/>
          </a:xfrm>
          <a:prstGeom prst="rect">
            <a:avLst/>
          </a:prstGeom>
          <a:noFill/>
        </p:spPr>
      </p:pic>
      <p:pic>
        <p:nvPicPr>
          <p:cNvPr id="11" name="Picture 2" descr="D:\Kasi Advokasi KIE &amp; Institusi Masyarakat\Logo-logo KB\Logo KKB.jpg"/>
          <p:cNvPicPr>
            <a:picLocks noChangeAspect="1" noChangeArrowheads="1"/>
          </p:cNvPicPr>
          <p:nvPr/>
        </p:nvPicPr>
        <p:blipFill>
          <a:blip r:embed="rId6" cstate="print"/>
          <a:srcRect/>
          <a:stretch>
            <a:fillRect/>
          </a:stretch>
        </p:blipFill>
        <p:spPr bwMode="auto">
          <a:xfrm>
            <a:off x="-32" y="5572140"/>
            <a:ext cx="1288481" cy="1285884"/>
          </a:xfrm>
          <a:prstGeom prst="rect">
            <a:avLst/>
          </a:prstGeom>
          <a:noFill/>
        </p:spPr>
      </p:pic>
      <p:sp>
        <p:nvSpPr>
          <p:cNvPr id="9"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
        <p:nvSpPr>
          <p:cNvPr id="15" name="Title 1"/>
          <p:cNvSpPr>
            <a:spLocks noGrp="1"/>
          </p:cNvSpPr>
          <p:nvPr>
            <p:ph type="ctrTitle"/>
          </p:nvPr>
        </p:nvSpPr>
        <p:spPr>
          <a:xfrm>
            <a:off x="3357554" y="2928934"/>
            <a:ext cx="4000528" cy="1785950"/>
          </a:xfrm>
          <a:solidFill>
            <a:schemeClr val="accent5">
              <a:lumMod val="60000"/>
              <a:lumOff val="40000"/>
            </a:schemeClr>
          </a:solidFill>
          <a:effectLst>
            <a:glow rad="228600">
              <a:schemeClr val="accent1">
                <a:satMod val="175000"/>
                <a:alpha val="40000"/>
              </a:schemeClr>
            </a:glow>
          </a:effectLst>
          <a:scene3d>
            <a:camera prst="orthographicFront"/>
            <a:lightRig rig="threePt" dir="t"/>
          </a:scene3d>
          <a:sp3d>
            <a:bevelT prst="angle"/>
          </a:sp3d>
        </p:spPr>
        <p:txBody>
          <a:bodyPr>
            <a:noAutofit/>
          </a:bodyPr>
          <a:lstStyle/>
          <a:p>
            <a:r>
              <a:rPr lang="id-ID" sz="2400" b="1" dirty="0" smtClean="0">
                <a:effectLst>
                  <a:outerShdw blurRad="38100" dist="38100" dir="2700000" algn="tl">
                    <a:srgbClr val="000000">
                      <a:alpha val="43137"/>
                    </a:srgbClr>
                  </a:outerShdw>
                </a:effectLst>
              </a:rPr>
              <a:t>PROMOSI &amp; KONSELING</a:t>
            </a:r>
            <a:r>
              <a:rPr lang="id-ID" sz="6600" b="1" dirty="0" smtClean="0">
                <a:effectLst>
                  <a:outerShdw blurRad="38100" dist="38100" dir="2700000" algn="tl">
                    <a:srgbClr val="000000">
                      <a:alpha val="43137"/>
                    </a:srgbClr>
                  </a:outerShdw>
                </a:effectLst>
              </a:rPr>
              <a:t/>
            </a:r>
            <a:br>
              <a:rPr lang="id-ID" sz="66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KESEHATAN</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REPRODUKSI</a:t>
            </a:r>
            <a:endParaRPr lang="en-US" sz="4800" b="1" dirty="0">
              <a:effectLst>
                <a:outerShdw blurRad="38100" dist="38100" dir="2700000" algn="tl">
                  <a:srgbClr val="000000">
                    <a:alpha val="43137"/>
                  </a:srgbClr>
                </a:outerShdw>
              </a:effectLst>
            </a:endParaRPr>
          </a:p>
        </p:txBody>
      </p:sp>
      <p:sp>
        <p:nvSpPr>
          <p:cNvPr id="16" name="Subtitle 2"/>
          <p:cNvSpPr>
            <a:spLocks noGrp="1"/>
          </p:cNvSpPr>
          <p:nvPr>
            <p:ph type="subTitle" idx="1"/>
          </p:nvPr>
        </p:nvSpPr>
        <p:spPr>
          <a:xfrm>
            <a:off x="3397460" y="4786322"/>
            <a:ext cx="3929090" cy="571504"/>
          </a:xfrm>
          <a:solidFill>
            <a:schemeClr val="accent1">
              <a:lumMod val="60000"/>
              <a:lumOff val="40000"/>
            </a:schemeClr>
          </a:solidFill>
          <a:ln>
            <a:solidFill>
              <a:schemeClr val="tx2">
                <a:lumMod val="20000"/>
                <a:lumOff val="80000"/>
              </a:schemeClr>
            </a:solidFill>
          </a:ln>
          <a:scene3d>
            <a:camera prst="orthographicFront"/>
            <a:lightRig rig="threePt" dir="t"/>
          </a:scene3d>
          <a:sp3d>
            <a:bevelT w="152400" h="50800" prst="softRound"/>
          </a:sp3d>
        </p:spPr>
        <p:txBody>
          <a:bodyPr>
            <a:normAutofit fontScale="77500" lnSpcReduction="20000"/>
          </a:bodyPr>
          <a:lstStyle/>
          <a:p>
            <a:r>
              <a:rPr lang="en-US" sz="2000" b="1" dirty="0" err="1" smtClean="0">
                <a:solidFill>
                  <a:schemeClr val="tx1"/>
                </a:solidFill>
              </a:rPr>
              <a:t>Seksi</a:t>
            </a:r>
            <a:r>
              <a:rPr lang="en-US" sz="2000" b="1" dirty="0" smtClean="0">
                <a:solidFill>
                  <a:schemeClr val="tx1"/>
                </a:solidFill>
              </a:rPr>
              <a:t> </a:t>
            </a:r>
            <a:r>
              <a:rPr lang="en-US" sz="2000" b="1" dirty="0" err="1" smtClean="0">
                <a:solidFill>
                  <a:schemeClr val="tx1"/>
                </a:solidFill>
              </a:rPr>
              <a:t>Advokasi</a:t>
            </a:r>
            <a:r>
              <a:rPr lang="en-US" sz="2000" b="1" dirty="0" smtClean="0">
                <a:solidFill>
                  <a:schemeClr val="tx1"/>
                </a:solidFill>
              </a:rPr>
              <a:t>, KIE </a:t>
            </a:r>
            <a:r>
              <a:rPr lang="en-US" sz="2000" b="1" dirty="0" err="1" smtClean="0">
                <a:solidFill>
                  <a:schemeClr val="tx1"/>
                </a:solidFill>
              </a:rPr>
              <a:t>dan</a:t>
            </a:r>
            <a:r>
              <a:rPr lang="en-US" sz="2000" b="1" dirty="0" smtClean="0">
                <a:solidFill>
                  <a:schemeClr val="tx1"/>
                </a:solidFill>
              </a:rPr>
              <a:t> </a:t>
            </a:r>
            <a:r>
              <a:rPr lang="en-US" sz="2000" b="1" dirty="0" err="1" smtClean="0">
                <a:solidFill>
                  <a:schemeClr val="tx1"/>
                </a:solidFill>
              </a:rPr>
              <a:t>Institusi</a:t>
            </a:r>
            <a:r>
              <a:rPr lang="en-US" sz="2000" b="1" dirty="0" smtClean="0">
                <a:solidFill>
                  <a:schemeClr val="tx1"/>
                </a:solidFill>
              </a:rPr>
              <a:t> </a:t>
            </a:r>
            <a:r>
              <a:rPr lang="en-US" sz="2000" b="1" dirty="0" err="1" smtClean="0">
                <a:solidFill>
                  <a:schemeClr val="tx1"/>
                </a:solidFill>
              </a:rPr>
              <a:t>Masyarakat</a:t>
            </a:r>
            <a:endParaRPr lang="en-US" sz="2000" b="1" dirty="0" smtClean="0">
              <a:solidFill>
                <a:schemeClr val="tx1"/>
              </a:solidFill>
            </a:endParaRPr>
          </a:p>
          <a:p>
            <a:r>
              <a:rPr lang="en-US" sz="2000" b="1" dirty="0" err="1" smtClean="0">
                <a:solidFill>
                  <a:schemeClr val="tx1"/>
                </a:solidFill>
              </a:rPr>
              <a:t>Dinas</a:t>
            </a:r>
            <a:r>
              <a:rPr lang="en-US" sz="2000" b="1" dirty="0" smtClean="0">
                <a:solidFill>
                  <a:schemeClr val="tx1"/>
                </a:solidFill>
              </a:rPr>
              <a:t> PPKBPPPA </a:t>
            </a:r>
            <a:r>
              <a:rPr lang="en-US" sz="2000" b="1" dirty="0" err="1" smtClean="0">
                <a:solidFill>
                  <a:schemeClr val="tx1"/>
                </a:solidFill>
              </a:rPr>
              <a:t>Kab</a:t>
            </a:r>
            <a:r>
              <a:rPr lang="en-US" sz="2000" b="1" dirty="0" smtClean="0">
                <a:solidFill>
                  <a:schemeClr val="tx1"/>
                </a:solidFill>
              </a:rPr>
              <a:t>. HSS. </a:t>
            </a:r>
            <a:endParaRPr lang="en-US" sz="2000" b="1" dirty="0">
              <a:solidFill>
                <a:schemeClr val="tx1"/>
              </a:solidFill>
            </a:endParaRPr>
          </a:p>
        </p:txBody>
      </p:sp>
    </p:spTree>
    <p:extLst>
      <p:ext uri="{BB962C8B-B14F-4D97-AF65-F5344CB8AC3E}">
        <p14:creationId xmlns="" xmlns:p14="http://schemas.microsoft.com/office/powerpoint/2010/main" val="14735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
                                            <p:bg/>
                                          </p:spTgt>
                                        </p:tgtEl>
                                        <p:attrNameLst>
                                          <p:attrName>style.visibility</p:attrName>
                                        </p:attrNameLst>
                                      </p:cBhvr>
                                      <p:to>
                                        <p:strVal val="visible"/>
                                      </p:to>
                                    </p:set>
                                    <p:animEffect transition="in" filter="diamond(in)">
                                      <p:cBhvr>
                                        <p:cTn id="17" dur="2000"/>
                                        <p:tgtEl>
                                          <p:spTgt spid="16">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amond(in)">
                                      <p:cBhvr>
                                        <p:cTn id="22" dur="20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diamond(in)">
                                      <p:cBhvr>
                                        <p:cTn id="27" dur="2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1" name="Picture 10" descr="C:\Users\ACER\AppData\Local\Microsoft\Windows\Temporary Internet Files\Content.Word\IMG20180115135519.jpg"/>
          <p:cNvPicPr/>
          <p:nvPr/>
        </p:nvPicPr>
        <p:blipFill rotWithShape="1">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9574" t="2498" r="7091" b="3132"/>
          <a:stretch/>
        </p:blipFill>
        <p:spPr bwMode="auto">
          <a:xfrm rot="5400000">
            <a:off x="2035951" y="-321495"/>
            <a:ext cx="5143535" cy="7929618"/>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2" name="Title 1"/>
          <p:cNvSpPr>
            <a:spLocks noGrp="1"/>
          </p:cNvSpPr>
          <p:nvPr>
            <p:ph type="title"/>
          </p:nvPr>
        </p:nvSpPr>
        <p:spPr>
          <a:xfrm>
            <a:off x="2214546" y="417514"/>
            <a:ext cx="4714908" cy="582594"/>
          </a:xfrm>
          <a:solidFill>
            <a:schemeClr val="accent5">
              <a:lumMod val="60000"/>
              <a:lumOff val="40000"/>
            </a:schemeClr>
          </a:solidFill>
          <a:scene3d>
            <a:camera prst="orthographicFront"/>
            <a:lightRig rig="threePt" dir="t"/>
          </a:scene3d>
          <a:sp3d>
            <a:bevelT prst="angle"/>
          </a:sp3d>
        </p:spPr>
        <p:txBody>
          <a:bodyPr>
            <a:normAutofit fontScale="90000"/>
          </a:bodyPr>
          <a:lstStyle/>
          <a:p>
            <a:r>
              <a:rPr lang="id-ID" dirty="0" smtClean="0"/>
              <a:t>ANTENATAL CARE</a:t>
            </a:r>
            <a:endParaRPr lang="id-ID" dirty="0"/>
          </a:p>
        </p:txBody>
      </p:sp>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4546" y="417514"/>
            <a:ext cx="4714908" cy="582594"/>
          </a:xfrm>
          <a:solidFill>
            <a:schemeClr val="accent5">
              <a:lumMod val="60000"/>
              <a:lumOff val="40000"/>
            </a:schemeClr>
          </a:solidFill>
          <a:scene3d>
            <a:camera prst="orthographicFront"/>
            <a:lightRig rig="threePt" dir="t"/>
          </a:scene3d>
          <a:sp3d>
            <a:bevelT prst="angle"/>
          </a:sp3d>
        </p:spPr>
        <p:txBody>
          <a:bodyPr>
            <a:normAutofit fontScale="90000"/>
          </a:bodyPr>
          <a:lstStyle/>
          <a:p>
            <a:r>
              <a:rPr lang="id-ID" dirty="0" smtClean="0"/>
              <a:t>ANTENATAL CARE</a:t>
            </a:r>
            <a:endParaRPr lang="id-ID" dirty="0"/>
          </a:p>
        </p:txBody>
      </p:sp>
      <p:sp>
        <p:nvSpPr>
          <p:cNvPr id="3" name="Content Placeholder 2"/>
          <p:cNvSpPr>
            <a:spLocks noGrp="1"/>
          </p:cNvSpPr>
          <p:nvPr>
            <p:ph idx="1"/>
          </p:nvPr>
        </p:nvSpPr>
        <p:spPr>
          <a:xfrm>
            <a:off x="428596" y="1071546"/>
            <a:ext cx="8258204" cy="2286016"/>
          </a:xfrm>
        </p:spPr>
        <p:txBody>
          <a:bodyPr>
            <a:noAutofit/>
          </a:bodyPr>
          <a:lstStyle/>
          <a:p>
            <a:pPr algn="just"/>
            <a:r>
              <a:rPr lang="id-ID" sz="2800" b="1" dirty="0" smtClean="0"/>
              <a:t>Pemeriksaan ANC </a:t>
            </a:r>
            <a:r>
              <a:rPr lang="id-ID" sz="2800" dirty="0" smtClean="0"/>
              <a:t>adalah pemeriksaan kehamilan untuk mengoptimalkan kesehatan mental dan fisik ibu hamil, hingga mampu menghadapi persalinan, kala nifas persiapan pemberian ASI dan kembalinya kesehatan reproduksi secara wajar</a:t>
            </a:r>
            <a:endParaRPr lang="id-ID" sz="2800" dirty="0"/>
          </a:p>
        </p:txBody>
      </p:sp>
      <p:sp>
        <p:nvSpPr>
          <p:cNvPr id="4" name="Content Placeholder 2"/>
          <p:cNvSpPr txBox="1">
            <a:spLocks/>
          </p:cNvSpPr>
          <p:nvPr/>
        </p:nvSpPr>
        <p:spPr>
          <a:xfrm>
            <a:off x="428596" y="3357562"/>
            <a:ext cx="6143668" cy="571504"/>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1" i="0" u="none" strike="noStrike" kern="1200" cap="none" spc="0" normalizeH="0" baseline="0" noProof="0" dirty="0" smtClean="0">
                <a:ln>
                  <a:noFill/>
                </a:ln>
                <a:solidFill>
                  <a:schemeClr val="tx1"/>
                </a:solidFill>
                <a:effectLst/>
                <a:uLnTx/>
                <a:uFillTx/>
                <a:latin typeface="+mn-lt"/>
                <a:ea typeface="+mn-ea"/>
                <a:cs typeface="+mn-cs"/>
              </a:rPr>
              <a:t>Kunjungan ANC </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(menurut WHO, 2015)</a:t>
            </a:r>
            <a:endParaRPr kumimoji="0" lang="id-ID"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7"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8"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9"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graphicFrame>
        <p:nvGraphicFramePr>
          <p:cNvPr id="10" name="Table 9"/>
          <p:cNvGraphicFramePr>
            <a:graphicFrameLocks noGrp="1"/>
          </p:cNvGraphicFramePr>
          <p:nvPr/>
        </p:nvGraphicFramePr>
        <p:xfrm>
          <a:off x="857224" y="3929066"/>
          <a:ext cx="7715304" cy="2357455"/>
        </p:xfrm>
        <a:graphic>
          <a:graphicData uri="http://schemas.openxmlformats.org/drawingml/2006/table">
            <a:tbl>
              <a:tblPr firstRow="1" bandRow="1">
                <a:tableStyleId>{5C22544A-7EE6-4342-B048-85BDC9FD1C3A}</a:tableStyleId>
              </a:tblPr>
              <a:tblGrid>
                <a:gridCol w="2571768"/>
                <a:gridCol w="2571768"/>
                <a:gridCol w="2571768"/>
              </a:tblGrid>
              <a:tr h="528641">
                <a:tc>
                  <a:txBody>
                    <a:bodyPr/>
                    <a:lstStyle/>
                    <a:p>
                      <a:pPr algn="ctr"/>
                      <a:r>
                        <a:rPr lang="id-ID" dirty="0" smtClean="0">
                          <a:solidFill>
                            <a:schemeClr val="accent6">
                              <a:lumMod val="75000"/>
                            </a:schemeClr>
                          </a:solidFill>
                        </a:rPr>
                        <a:t>Trimester</a:t>
                      </a:r>
                      <a:endParaRPr lang="id-ID" dirty="0">
                        <a:solidFill>
                          <a:schemeClr val="accent6">
                            <a:lumMod val="75000"/>
                          </a:schemeClr>
                        </a:solidFill>
                      </a:endParaRPr>
                    </a:p>
                  </a:txBody>
                  <a:tcPr/>
                </a:tc>
                <a:tc>
                  <a:txBody>
                    <a:bodyPr/>
                    <a:lstStyle/>
                    <a:p>
                      <a:pPr algn="ctr"/>
                      <a:r>
                        <a:rPr lang="id-ID" dirty="0" smtClean="0">
                          <a:solidFill>
                            <a:schemeClr val="accent6">
                              <a:lumMod val="75000"/>
                            </a:schemeClr>
                          </a:solidFill>
                        </a:rPr>
                        <a:t>Jumlah</a:t>
                      </a:r>
                      <a:r>
                        <a:rPr lang="id-ID" baseline="0" dirty="0" smtClean="0">
                          <a:solidFill>
                            <a:schemeClr val="accent6">
                              <a:lumMod val="75000"/>
                            </a:schemeClr>
                          </a:solidFill>
                        </a:rPr>
                        <a:t> kunjungan minimal</a:t>
                      </a:r>
                      <a:endParaRPr lang="id-ID" dirty="0">
                        <a:solidFill>
                          <a:schemeClr val="accent6">
                            <a:lumMod val="75000"/>
                          </a:schemeClr>
                        </a:solidFill>
                      </a:endParaRPr>
                    </a:p>
                  </a:txBody>
                  <a:tcPr/>
                </a:tc>
                <a:tc>
                  <a:txBody>
                    <a:bodyPr/>
                    <a:lstStyle/>
                    <a:p>
                      <a:pPr algn="ctr"/>
                      <a:r>
                        <a:rPr lang="id-ID" dirty="0" smtClean="0">
                          <a:solidFill>
                            <a:schemeClr val="accent6">
                              <a:lumMod val="75000"/>
                            </a:schemeClr>
                          </a:solidFill>
                        </a:rPr>
                        <a:t>Waktu kunjungan</a:t>
                      </a:r>
                      <a:r>
                        <a:rPr lang="id-ID" baseline="0" dirty="0" smtClean="0">
                          <a:solidFill>
                            <a:schemeClr val="accent6">
                              <a:lumMod val="75000"/>
                            </a:schemeClr>
                          </a:solidFill>
                        </a:rPr>
                        <a:t> yang dianjurkan</a:t>
                      </a:r>
                      <a:endParaRPr lang="id-ID" dirty="0">
                        <a:solidFill>
                          <a:schemeClr val="accent6">
                            <a:lumMod val="75000"/>
                          </a:schemeClr>
                        </a:solidFill>
                      </a:endParaRPr>
                    </a:p>
                  </a:txBody>
                  <a:tcPr/>
                </a:tc>
              </a:tr>
              <a:tr h="431491">
                <a:tc>
                  <a:txBody>
                    <a:bodyPr/>
                    <a:lstStyle/>
                    <a:p>
                      <a:pPr algn="ctr"/>
                      <a:r>
                        <a:rPr lang="id-ID" b="1" dirty="0" smtClean="0"/>
                        <a:t>I</a:t>
                      </a:r>
                      <a:endParaRPr lang="id-ID" b="1" dirty="0"/>
                    </a:p>
                  </a:txBody>
                  <a:tcPr/>
                </a:tc>
                <a:tc>
                  <a:txBody>
                    <a:bodyPr/>
                    <a:lstStyle/>
                    <a:p>
                      <a:pPr algn="ctr"/>
                      <a:r>
                        <a:rPr lang="id-ID" b="1" dirty="0" smtClean="0"/>
                        <a:t>1x</a:t>
                      </a:r>
                      <a:endParaRPr lang="id-ID" b="1" dirty="0"/>
                    </a:p>
                  </a:txBody>
                  <a:tcPr/>
                </a:tc>
                <a:tc>
                  <a:txBody>
                    <a:bodyPr/>
                    <a:lstStyle/>
                    <a:p>
                      <a:r>
                        <a:rPr lang="id-ID" dirty="0" smtClean="0"/>
                        <a:t>Sebelum minggu ke 16</a:t>
                      </a:r>
                      <a:endParaRPr lang="id-ID" dirty="0"/>
                    </a:p>
                  </a:txBody>
                  <a:tcPr/>
                </a:tc>
              </a:tr>
              <a:tr h="428628">
                <a:tc>
                  <a:txBody>
                    <a:bodyPr/>
                    <a:lstStyle/>
                    <a:p>
                      <a:pPr algn="ctr"/>
                      <a:r>
                        <a:rPr lang="id-ID" b="1" dirty="0" smtClean="0"/>
                        <a:t>II</a:t>
                      </a:r>
                      <a:endParaRPr lang="id-ID" b="1" dirty="0"/>
                    </a:p>
                  </a:txBody>
                  <a:tcPr/>
                </a:tc>
                <a:tc>
                  <a:txBody>
                    <a:bodyPr/>
                    <a:lstStyle/>
                    <a:p>
                      <a:pPr algn="ctr"/>
                      <a:r>
                        <a:rPr lang="id-ID" b="1" dirty="0" smtClean="0"/>
                        <a:t>1x</a:t>
                      </a:r>
                      <a:endParaRPr lang="id-ID" b="1" dirty="0"/>
                    </a:p>
                  </a:txBody>
                  <a:tcPr/>
                </a:tc>
                <a:tc>
                  <a:txBody>
                    <a:bodyPr/>
                    <a:lstStyle/>
                    <a:p>
                      <a:r>
                        <a:rPr lang="id-ID" dirty="0" smtClean="0"/>
                        <a:t>Antara minggu ke 24-28</a:t>
                      </a:r>
                      <a:endParaRPr lang="id-ID" dirty="0"/>
                    </a:p>
                  </a:txBody>
                  <a:tcPr/>
                </a:tc>
              </a:tr>
              <a:tr h="428628">
                <a:tc>
                  <a:txBody>
                    <a:bodyPr/>
                    <a:lstStyle/>
                    <a:p>
                      <a:pPr algn="ctr"/>
                      <a:r>
                        <a:rPr lang="id-ID" b="1" dirty="0" smtClean="0"/>
                        <a:t>III</a:t>
                      </a:r>
                      <a:endParaRPr lang="id-ID" b="1" dirty="0"/>
                    </a:p>
                  </a:txBody>
                  <a:tcPr/>
                </a:tc>
                <a:tc>
                  <a:txBody>
                    <a:bodyPr/>
                    <a:lstStyle/>
                    <a:p>
                      <a:pPr algn="ctr"/>
                      <a:r>
                        <a:rPr lang="id-ID" b="1" dirty="0" smtClean="0"/>
                        <a:t>2x</a:t>
                      </a:r>
                      <a:endParaRPr lang="id-ID" b="1" dirty="0"/>
                    </a:p>
                  </a:txBody>
                  <a:tcPr/>
                </a:tc>
                <a:tc>
                  <a:txBody>
                    <a:bodyPr/>
                    <a:lstStyle/>
                    <a:p>
                      <a:r>
                        <a:rPr lang="id-ID" dirty="0" smtClean="0"/>
                        <a:t>Antara minggu ke 30-32</a:t>
                      </a:r>
                      <a:endParaRPr lang="id-ID" dirty="0"/>
                    </a:p>
                  </a:txBody>
                  <a:tcPr/>
                </a:tc>
              </a:tr>
              <a:tr h="428628">
                <a:tc>
                  <a:txBody>
                    <a:bodyPr/>
                    <a:lstStyle/>
                    <a:p>
                      <a:endParaRPr lang="id-ID" dirty="0"/>
                    </a:p>
                  </a:txBody>
                  <a:tcPr/>
                </a:tc>
                <a:tc>
                  <a:txBody>
                    <a:bodyPr/>
                    <a:lstStyle/>
                    <a:p>
                      <a:endParaRPr lang="id-ID" dirty="0"/>
                    </a:p>
                  </a:txBody>
                  <a:tcPr/>
                </a:tc>
                <a:tc>
                  <a:txBody>
                    <a:bodyPr/>
                    <a:lstStyle/>
                    <a:p>
                      <a:r>
                        <a:rPr lang="id-ID" dirty="0" smtClean="0"/>
                        <a:t>Antara minggu ke 36-38</a:t>
                      </a:r>
                      <a:endParaRPr lang="id-ID" dirty="0"/>
                    </a:p>
                  </a:txBody>
                  <a:tcPr/>
                </a:tc>
              </a:tr>
            </a:tbl>
          </a:graphicData>
        </a:graphic>
      </p:graphicFrame>
      <p:sp>
        <p:nvSpPr>
          <p:cNvPr id="11"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4546" y="417514"/>
            <a:ext cx="4714908" cy="582594"/>
          </a:xfrm>
          <a:solidFill>
            <a:schemeClr val="accent5">
              <a:lumMod val="60000"/>
              <a:lumOff val="40000"/>
            </a:schemeClr>
          </a:solidFill>
          <a:scene3d>
            <a:camera prst="orthographicFront"/>
            <a:lightRig rig="threePt" dir="t"/>
          </a:scene3d>
          <a:sp3d>
            <a:bevelT prst="angle"/>
          </a:sp3d>
        </p:spPr>
        <p:txBody>
          <a:bodyPr>
            <a:normAutofit fontScale="90000"/>
          </a:bodyPr>
          <a:lstStyle/>
          <a:p>
            <a:r>
              <a:rPr lang="id-ID" dirty="0" smtClean="0"/>
              <a:t>ANTENATAL CARE</a:t>
            </a:r>
            <a:endParaRPr lang="id-ID" dirty="0"/>
          </a:p>
        </p:txBody>
      </p:sp>
      <p:sp>
        <p:nvSpPr>
          <p:cNvPr id="3" name="Content Placeholder 2"/>
          <p:cNvSpPr>
            <a:spLocks noGrp="1"/>
          </p:cNvSpPr>
          <p:nvPr>
            <p:ph idx="1"/>
          </p:nvPr>
        </p:nvSpPr>
        <p:spPr>
          <a:xfrm>
            <a:off x="428596" y="1142984"/>
            <a:ext cx="8258204" cy="5214974"/>
          </a:xfrm>
        </p:spPr>
        <p:txBody>
          <a:bodyPr>
            <a:noAutofit/>
          </a:bodyPr>
          <a:lstStyle/>
          <a:p>
            <a:pPr algn="just"/>
            <a:r>
              <a:rPr lang="id-ID" sz="2800" b="1" dirty="0" smtClean="0"/>
              <a:t>Hal-hal yang dilakukan </a:t>
            </a:r>
            <a:r>
              <a:rPr lang="id-ID" sz="2800" dirty="0" smtClean="0"/>
              <a:t>:</a:t>
            </a:r>
          </a:p>
          <a:p>
            <a:pPr marL="723900" indent="-368300">
              <a:buFont typeface="Wingdings" pitchFamily="2" charset="2"/>
              <a:buChar char="q"/>
            </a:pPr>
            <a:r>
              <a:rPr lang="id-ID" sz="2800" dirty="0" smtClean="0"/>
              <a:t>Melengkapi riwayat medis (skrining status imunisasi tetanus toksoid) </a:t>
            </a:r>
          </a:p>
          <a:p>
            <a:pPr marL="723900" indent="-368300" algn="just">
              <a:buFont typeface="Wingdings" pitchFamily="2" charset="2"/>
              <a:buChar char="q"/>
            </a:pPr>
            <a:r>
              <a:rPr lang="id-ID" sz="2800" dirty="0" smtClean="0"/>
              <a:t>Pemeriksaan fisikumum (timbang barat badan, ukur tinggi badan, ukuran tekanan darah, ukur lingkar lengan atas (nilai status gizi))</a:t>
            </a:r>
          </a:p>
          <a:p>
            <a:pPr marL="723900" indent="-368300" algn="just">
              <a:buFont typeface="Wingdings" pitchFamily="2" charset="2"/>
              <a:buChar char="q"/>
            </a:pPr>
            <a:r>
              <a:rPr lang="id-ID" sz="2800" dirty="0" smtClean="0"/>
              <a:t>Pemeriksaan obstetri (ukur tinggi fundus dan uteri, tentukan letak janin dan denyut jantung janin)</a:t>
            </a:r>
          </a:p>
          <a:p>
            <a:pPr marL="723900" indent="-368300" algn="just">
              <a:buFont typeface="Wingdings" pitchFamily="2" charset="2"/>
              <a:buChar char="q"/>
            </a:pPr>
            <a:r>
              <a:rPr lang="id-ID" sz="2800" dirty="0" smtClean="0"/>
              <a:t>Pemeriksaan penunjang (lab dan USG) dan</a:t>
            </a:r>
          </a:p>
          <a:p>
            <a:pPr marL="723900" indent="-368300" algn="just">
              <a:buFont typeface="Wingdings" pitchFamily="2" charset="2"/>
              <a:buChar char="q"/>
            </a:pPr>
            <a:r>
              <a:rPr lang="id-ID" sz="2800" dirty="0" smtClean="0"/>
              <a:t>Pemberian supleman (tablet besi/Fe)</a:t>
            </a:r>
            <a:endParaRPr lang="id-ID" sz="2800"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1" name="Picture 10" descr="C:\Users\ACER\AppData\Local\Microsoft\Windows\Temporary Internet Files\Content.Word\IMG20180115135503.jpg"/>
          <p:cNvPicPr/>
          <p:nvPr/>
        </p:nvPicPr>
        <p:blipFill rotWithShape="1">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5553" t="1545" r="9809" b="2335"/>
          <a:stretch/>
        </p:blipFill>
        <p:spPr bwMode="auto">
          <a:xfrm rot="5400000">
            <a:off x="2143109" y="-357215"/>
            <a:ext cx="5000659" cy="8143934"/>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2" name="Title 1"/>
          <p:cNvSpPr>
            <a:spLocks noGrp="1"/>
          </p:cNvSpPr>
          <p:nvPr>
            <p:ph type="title"/>
          </p:nvPr>
        </p:nvSpPr>
        <p:spPr>
          <a:xfrm>
            <a:off x="1071538" y="488952"/>
            <a:ext cx="7000924" cy="654032"/>
          </a:xfrm>
          <a:solidFill>
            <a:schemeClr val="accent5">
              <a:lumMod val="60000"/>
              <a:lumOff val="40000"/>
            </a:schemeClr>
          </a:solidFill>
          <a:scene3d>
            <a:camera prst="orthographicFront"/>
            <a:lightRig rig="threePt" dir="t"/>
          </a:scene3d>
          <a:sp3d>
            <a:bevelT prst="angle"/>
          </a:sp3d>
        </p:spPr>
        <p:txBody>
          <a:bodyPr>
            <a:normAutofit fontScale="90000"/>
          </a:bodyPr>
          <a:lstStyle/>
          <a:p>
            <a:r>
              <a:rPr lang="id-ID" sz="4000" b="1" dirty="0" smtClean="0"/>
              <a:t>KEHAMILAN RESIKO TINGGI (RESTI)</a:t>
            </a:r>
            <a:endParaRPr lang="id-ID" sz="4000" b="1" dirty="0"/>
          </a:p>
        </p:txBody>
      </p:sp>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1538" y="774704"/>
            <a:ext cx="7000924" cy="654032"/>
          </a:xfrm>
          <a:solidFill>
            <a:schemeClr val="accent5">
              <a:lumMod val="60000"/>
              <a:lumOff val="40000"/>
            </a:schemeClr>
          </a:solidFill>
          <a:scene3d>
            <a:camera prst="orthographicFront"/>
            <a:lightRig rig="threePt" dir="t"/>
          </a:scene3d>
          <a:sp3d>
            <a:bevelT prst="angle"/>
          </a:sp3d>
        </p:spPr>
        <p:txBody>
          <a:bodyPr>
            <a:normAutofit fontScale="90000"/>
          </a:bodyPr>
          <a:lstStyle/>
          <a:p>
            <a:r>
              <a:rPr lang="id-ID" sz="4000" b="1" dirty="0" smtClean="0"/>
              <a:t>KEHAMILAN RESIKO TINGGI (RESTI)</a:t>
            </a:r>
            <a:endParaRPr lang="id-ID" sz="4000" b="1" dirty="0"/>
          </a:p>
        </p:txBody>
      </p:sp>
      <p:sp>
        <p:nvSpPr>
          <p:cNvPr id="3" name="Content Placeholder 2"/>
          <p:cNvSpPr>
            <a:spLocks noGrp="1"/>
          </p:cNvSpPr>
          <p:nvPr>
            <p:ph idx="1"/>
          </p:nvPr>
        </p:nvSpPr>
        <p:spPr>
          <a:xfrm>
            <a:off x="457200" y="1500174"/>
            <a:ext cx="8229600" cy="4643470"/>
          </a:xfrm>
        </p:spPr>
        <p:txBody>
          <a:bodyPr>
            <a:normAutofit/>
          </a:bodyPr>
          <a:lstStyle/>
          <a:p>
            <a:pPr algn="just"/>
            <a:r>
              <a:rPr lang="id-ID" sz="2800" dirty="0" smtClean="0"/>
              <a:t>Kehamilan Resti adalah suatu keadaan dimana kehamilan dapat berpengaruh buruk pada ibu maupun janin yg dikandungnya.</a:t>
            </a:r>
          </a:p>
          <a:p>
            <a:pPr algn="just">
              <a:buNone/>
            </a:pPr>
            <a:endParaRPr lang="id-ID" sz="2800" dirty="0" smtClean="0"/>
          </a:p>
          <a:p>
            <a:pPr algn="just"/>
            <a:r>
              <a:rPr lang="id-ID" sz="2800" dirty="0" smtClean="0"/>
              <a:t>Terkait dengan “Hindari 4 Terlalu”</a:t>
            </a:r>
          </a:p>
          <a:p>
            <a:pPr marL="725488" algn="just">
              <a:buFont typeface="Courier New" pitchFamily="49" charset="0"/>
              <a:buChar char="o"/>
            </a:pPr>
            <a:r>
              <a:rPr lang="id-ID" sz="2800" b="1" dirty="0" smtClean="0"/>
              <a:t>T</a:t>
            </a:r>
            <a:r>
              <a:rPr lang="id-ID" sz="2800" dirty="0" smtClean="0"/>
              <a:t>erlalu muda (usia &lt; 21 tahun)</a:t>
            </a:r>
          </a:p>
          <a:p>
            <a:pPr marL="725488" algn="just">
              <a:buFont typeface="Courier New" pitchFamily="49" charset="0"/>
              <a:buChar char="o"/>
            </a:pPr>
            <a:r>
              <a:rPr lang="id-ID" sz="2800" b="1" dirty="0" smtClean="0"/>
              <a:t>T</a:t>
            </a:r>
            <a:r>
              <a:rPr lang="id-ID" sz="2800" dirty="0" smtClean="0"/>
              <a:t>erlalu tua (usia &gt; 35 tahun)</a:t>
            </a:r>
          </a:p>
          <a:p>
            <a:pPr marL="725488" algn="just">
              <a:buFont typeface="Courier New" pitchFamily="49" charset="0"/>
              <a:buChar char="o"/>
            </a:pPr>
            <a:r>
              <a:rPr lang="id-ID" sz="2800" b="1" dirty="0" smtClean="0"/>
              <a:t>T</a:t>
            </a:r>
            <a:r>
              <a:rPr lang="id-ID" sz="2800" dirty="0" smtClean="0"/>
              <a:t>erlalu sering (jarak kehamilan &lt; 3 tahun)</a:t>
            </a:r>
          </a:p>
          <a:p>
            <a:pPr marL="725488" algn="just">
              <a:buFont typeface="Courier New" pitchFamily="49" charset="0"/>
              <a:buChar char="o"/>
            </a:pPr>
            <a:r>
              <a:rPr lang="id-ID" sz="2800" b="1" dirty="0" smtClean="0"/>
              <a:t>T</a:t>
            </a:r>
            <a:r>
              <a:rPr lang="id-ID" sz="2800" dirty="0" smtClean="0"/>
              <a:t>erlalu banyak (anak lebih &gt; 2)</a:t>
            </a:r>
          </a:p>
          <a:p>
            <a:pPr algn="just">
              <a:buNone/>
            </a:pPr>
            <a:endParaRPr lang="id-ID" sz="2800"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071966"/>
          </a:xfrm>
        </p:spPr>
        <p:txBody>
          <a:bodyPr>
            <a:normAutofit/>
          </a:bodyPr>
          <a:lstStyle/>
          <a:p>
            <a:pPr algn="just"/>
            <a:r>
              <a:rPr lang="id-ID" sz="2800" dirty="0" smtClean="0"/>
              <a:t>Kelainan letak lintang pada janin</a:t>
            </a:r>
          </a:p>
          <a:p>
            <a:pPr algn="just"/>
            <a:r>
              <a:rPr lang="id-ID" sz="2800" dirty="0" smtClean="0"/>
              <a:t>Perdarahan pada masa hamil muda</a:t>
            </a:r>
          </a:p>
          <a:p>
            <a:pPr algn="just"/>
            <a:r>
              <a:rPr lang="id-ID" sz="2800" dirty="0" smtClean="0"/>
              <a:t>Janin lebih dari 2</a:t>
            </a:r>
          </a:p>
          <a:p>
            <a:pPr algn="just"/>
            <a:r>
              <a:rPr lang="id-ID" sz="2800" dirty="0" smtClean="0"/>
              <a:t>Letak plasenta menutupi jalan lahir</a:t>
            </a:r>
          </a:p>
          <a:p>
            <a:pPr algn="just"/>
            <a:r>
              <a:rPr lang="id-ID" sz="2800" dirty="0" smtClean="0"/>
              <a:t>Ibu dengan riwayat penyakit kronis (TBC, kencing manis, keganasan, psikosis dan keguguran berulang)</a:t>
            </a:r>
          </a:p>
          <a:p>
            <a:pPr algn="just"/>
            <a:r>
              <a:rPr lang="id-ID" sz="2800" dirty="0" smtClean="0"/>
              <a:t>Hipertensi pada kehamilan (tekanan darah sistolik &gt;140 mmHg dan diastolik &gt; 90 mmHg)</a:t>
            </a:r>
          </a:p>
          <a:p>
            <a:pPr algn="just">
              <a:buNone/>
            </a:pPr>
            <a:endParaRPr lang="id-ID" sz="2800" dirty="0"/>
          </a:p>
        </p:txBody>
      </p:sp>
      <p:sp>
        <p:nvSpPr>
          <p:cNvPr id="5" name="Title 1"/>
          <p:cNvSpPr>
            <a:spLocks noGrp="1"/>
          </p:cNvSpPr>
          <p:nvPr>
            <p:ph type="title"/>
          </p:nvPr>
        </p:nvSpPr>
        <p:spPr>
          <a:xfrm>
            <a:off x="1071538" y="774704"/>
            <a:ext cx="7000924" cy="654032"/>
          </a:xfrm>
          <a:solidFill>
            <a:schemeClr val="accent5">
              <a:lumMod val="60000"/>
              <a:lumOff val="40000"/>
            </a:schemeClr>
          </a:solidFill>
          <a:scene3d>
            <a:camera prst="orthographicFront"/>
            <a:lightRig rig="threePt" dir="t"/>
          </a:scene3d>
          <a:sp3d>
            <a:bevelT prst="angle"/>
          </a:sp3d>
        </p:spPr>
        <p:txBody>
          <a:bodyPr>
            <a:normAutofit fontScale="90000"/>
          </a:bodyPr>
          <a:lstStyle/>
          <a:p>
            <a:r>
              <a:rPr lang="id-ID" sz="4000" b="1" dirty="0" smtClean="0"/>
              <a:t>KEHAMILAN RESIKO TINGGI (RESTI)</a:t>
            </a:r>
            <a:endParaRPr lang="id-ID" sz="4000" b="1"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6"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7"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8"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9"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1" name="Picture 10" descr="C:\Users\ACER\AppData\Local\Microsoft\Windows\Temporary Internet Files\Content.Word\IMG20180115135448.jpg"/>
          <p:cNvPicPr/>
          <p:nvPr/>
        </p:nvPicPr>
        <p:blipFill rotWithShape="1">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val="0"/>
              </a:ext>
            </a:extLst>
          </a:blip>
          <a:srcRect l="16705" t="562" r="7599" b="1056"/>
          <a:stretch/>
        </p:blipFill>
        <p:spPr bwMode="auto">
          <a:xfrm rot="5400000">
            <a:off x="2250264" y="-178617"/>
            <a:ext cx="4643473" cy="8143934"/>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a:ext>
          </a:extLst>
        </p:spPr>
      </p:pic>
      <p:sp>
        <p:nvSpPr>
          <p:cNvPr id="12" name="Title 1"/>
          <p:cNvSpPr>
            <a:spLocks noGrp="1"/>
          </p:cNvSpPr>
          <p:nvPr>
            <p:ph type="title"/>
          </p:nvPr>
        </p:nvSpPr>
        <p:spPr>
          <a:xfrm>
            <a:off x="457200" y="714356"/>
            <a:ext cx="8229600" cy="796908"/>
          </a:xfrm>
          <a:solidFill>
            <a:schemeClr val="accent6">
              <a:lumMod val="60000"/>
              <a:lumOff val="40000"/>
            </a:schemeClr>
          </a:solidFill>
          <a:scene3d>
            <a:camera prst="orthographicFront"/>
            <a:lightRig rig="threePt" dir="t"/>
          </a:scene3d>
          <a:sp3d>
            <a:bevelT prst="angle"/>
          </a:sp3d>
        </p:spPr>
        <p:txBody>
          <a:bodyPr>
            <a:normAutofit fontScale="90000"/>
          </a:bodyPr>
          <a:lstStyle/>
          <a:p>
            <a:r>
              <a:rPr lang="id-ID" b="1" dirty="0" smtClean="0"/>
              <a:t>TANDA –TANDA BAHAYA KEHAMILAN</a:t>
            </a:r>
            <a:endParaRPr lang="id-ID" b="1" dirty="0"/>
          </a:p>
        </p:txBody>
      </p:sp>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796908"/>
          </a:xfrm>
          <a:solidFill>
            <a:schemeClr val="accent6">
              <a:lumMod val="60000"/>
              <a:lumOff val="40000"/>
            </a:schemeClr>
          </a:solidFill>
          <a:scene3d>
            <a:camera prst="isometricOffAxis2Left"/>
            <a:lightRig rig="threePt" dir="t"/>
          </a:scene3d>
          <a:sp3d>
            <a:bevelT prst="angle"/>
          </a:sp3d>
        </p:spPr>
        <p:txBody>
          <a:bodyPr>
            <a:normAutofit fontScale="90000"/>
          </a:bodyPr>
          <a:lstStyle/>
          <a:p>
            <a:r>
              <a:rPr lang="id-ID" b="1" dirty="0" smtClean="0"/>
              <a:t>TANDA –TANDA BAHAYA KEHAMILAN</a:t>
            </a:r>
            <a:endParaRPr lang="id-ID" b="1" dirty="0"/>
          </a:p>
        </p:txBody>
      </p:sp>
      <p:sp>
        <p:nvSpPr>
          <p:cNvPr id="3" name="Content Placeholder 2"/>
          <p:cNvSpPr>
            <a:spLocks noGrp="1"/>
          </p:cNvSpPr>
          <p:nvPr>
            <p:ph idx="1"/>
          </p:nvPr>
        </p:nvSpPr>
        <p:spPr>
          <a:xfrm>
            <a:off x="457200" y="1957390"/>
            <a:ext cx="8229600" cy="4257692"/>
          </a:xfrm>
          <a:scene3d>
            <a:camera prst="isometricOffAxis2Left"/>
            <a:lightRig rig="threePt" dir="t"/>
          </a:scene3d>
        </p:spPr>
        <p:txBody>
          <a:bodyPr/>
          <a:lstStyle/>
          <a:p>
            <a:pPr algn="just"/>
            <a:r>
              <a:rPr lang="id-ID" b="1" dirty="0" smtClean="0"/>
              <a:t>Perdarahan, bengkak di kaki tangan atau wajah, demam tinggi lebih dari 2 hari, air ketuban keluar sebelum waktunya.</a:t>
            </a:r>
          </a:p>
          <a:p>
            <a:pPr algn="just"/>
            <a:r>
              <a:rPr lang="id-ID" b="1" dirty="0" smtClean="0"/>
              <a:t>Gerakan bayi dalam kandungan berkurang, muntah terus-menrus, batuk lama lebih dari sebulan, jantung berdebar, gatal pada kemaluan/ada infeksi pada vagina, trauma pada perut selama kehamilan.</a:t>
            </a:r>
            <a:endParaRPr lang="id-ID" b="1"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1" name="Picture 10" descr="C:\Users\ACER\AppData\Local\Microsoft\Windows\Temporary Internet Files\Content.Word\IMG20180115135427.jpg"/>
          <p:cNvPicPr/>
          <p:nvPr/>
        </p:nvPicPr>
        <p:blipFill rotWithShape="1">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val="0"/>
              </a:ext>
            </a:extLst>
          </a:blip>
          <a:srcRect l="16913" t="2265" r="3017" b="11340"/>
          <a:stretch/>
        </p:blipFill>
        <p:spPr bwMode="auto">
          <a:xfrm rot="5400000">
            <a:off x="2250263" y="-250057"/>
            <a:ext cx="4714909" cy="8215372"/>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a:ext>
          </a:extLst>
        </p:spPr>
      </p:pic>
      <p:sp>
        <p:nvSpPr>
          <p:cNvPr id="12" name="Title 1"/>
          <p:cNvSpPr>
            <a:spLocks noGrp="1"/>
          </p:cNvSpPr>
          <p:nvPr>
            <p:ph type="title"/>
          </p:nvPr>
        </p:nvSpPr>
        <p:spPr>
          <a:xfrm>
            <a:off x="785786" y="642918"/>
            <a:ext cx="7500990" cy="796908"/>
          </a:xfrm>
          <a:solidFill>
            <a:schemeClr val="accent6">
              <a:lumMod val="60000"/>
              <a:lumOff val="40000"/>
            </a:schemeClr>
          </a:solidFill>
          <a:scene3d>
            <a:camera prst="orthographicFront"/>
            <a:lightRig rig="threePt" dir="t"/>
          </a:scene3d>
          <a:sp3d>
            <a:bevelT/>
          </a:sp3d>
        </p:spPr>
        <p:txBody>
          <a:bodyPr>
            <a:normAutofit/>
          </a:bodyPr>
          <a:lstStyle/>
          <a:p>
            <a:r>
              <a:rPr lang="id-ID" b="1" dirty="0" smtClean="0"/>
              <a:t>TANDA –TANDA KEGUGURAN</a:t>
            </a:r>
            <a:endParaRPr lang="id-ID" b="1" dirty="0"/>
          </a:p>
        </p:txBody>
      </p:sp>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796908"/>
          </a:xfrm>
          <a:solidFill>
            <a:schemeClr val="accent6">
              <a:lumMod val="60000"/>
              <a:lumOff val="40000"/>
            </a:schemeClr>
          </a:solidFill>
          <a:scene3d>
            <a:camera prst="isometricOffAxis1Right"/>
            <a:lightRig rig="threePt" dir="t"/>
          </a:scene3d>
          <a:sp3d>
            <a:bevelT prst="angle"/>
          </a:sp3d>
        </p:spPr>
        <p:txBody>
          <a:bodyPr>
            <a:normAutofit/>
          </a:bodyPr>
          <a:lstStyle/>
          <a:p>
            <a:r>
              <a:rPr lang="id-ID" b="1" dirty="0" smtClean="0"/>
              <a:t>TANDA –TANDA KEGUGURAN</a:t>
            </a:r>
            <a:endParaRPr lang="id-ID" b="1" dirty="0"/>
          </a:p>
        </p:txBody>
      </p:sp>
      <p:sp>
        <p:nvSpPr>
          <p:cNvPr id="3" name="Content Placeholder 2"/>
          <p:cNvSpPr>
            <a:spLocks noGrp="1"/>
          </p:cNvSpPr>
          <p:nvPr>
            <p:ph idx="1"/>
          </p:nvPr>
        </p:nvSpPr>
        <p:spPr>
          <a:xfrm>
            <a:off x="457200" y="1957390"/>
            <a:ext cx="8229600" cy="4257692"/>
          </a:xfrm>
          <a:scene3d>
            <a:camera prst="isometricOffAxis1Right"/>
            <a:lightRig rig="threePt" dir="t"/>
          </a:scene3d>
        </p:spPr>
        <p:txBody>
          <a:bodyPr>
            <a:normAutofit lnSpcReduction="10000"/>
          </a:bodyPr>
          <a:lstStyle/>
          <a:p>
            <a:pPr algn="just"/>
            <a:r>
              <a:rPr lang="id-ID" b="1" dirty="0" smtClean="0"/>
              <a:t>Keluarnya bercak atau perdarahan berwarna coklat, merah, atau merah muda dari vagina.</a:t>
            </a:r>
          </a:p>
          <a:p>
            <a:pPr algn="just"/>
            <a:r>
              <a:rPr lang="id-ID" b="1" dirty="0" smtClean="0"/>
              <a:t>Nyeri atau kejang perut, meskipun hanya ringan.</a:t>
            </a:r>
          </a:p>
          <a:p>
            <a:pPr algn="just"/>
            <a:r>
              <a:rPr lang="id-ID" b="1" dirty="0" smtClean="0"/>
              <a:t>Perdarahan pada keadaan ibu hamil harus segera dirujuk.</a:t>
            </a:r>
          </a:p>
          <a:p>
            <a:pPr algn="just"/>
            <a:r>
              <a:rPr lang="id-ID" b="1" dirty="0" smtClean="0"/>
              <a:t>Keluarnya sebagian atau seluruh hasil konsepsi (pembuahan)</a:t>
            </a:r>
            <a:endParaRPr lang="id-ID" b="1"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8860" y="274638"/>
            <a:ext cx="4286280" cy="1011222"/>
          </a:xfrm>
        </p:spPr>
        <p:txBody>
          <a:bodyPr>
            <a:normAutofit/>
          </a:bodyPr>
          <a:lstStyle/>
          <a:p>
            <a:r>
              <a:rPr lang="id-ID" sz="6000" b="1" dirty="0" smtClean="0"/>
              <a:t>KEHAMILAN</a:t>
            </a:r>
            <a:endParaRPr lang="id-ID" sz="6000" b="1" dirty="0"/>
          </a:p>
        </p:txBody>
      </p:sp>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30" name="Picture 6" descr="Gambar terkait"/>
          <p:cNvPicPr>
            <a:picLocks noChangeAspect="1" noChangeArrowheads="1"/>
          </p:cNvPicPr>
          <p:nvPr/>
        </p:nvPicPr>
        <p:blipFill>
          <a:blip r:embed="rId2"/>
          <a:srcRect/>
          <a:stretch>
            <a:fillRect/>
          </a:stretch>
        </p:blipFill>
        <p:spPr bwMode="auto">
          <a:xfrm>
            <a:off x="1857356" y="1142984"/>
            <a:ext cx="5357850" cy="5185018"/>
          </a:xfrm>
          <a:prstGeom prst="rect">
            <a:avLst/>
          </a:prstGeom>
          <a:noFill/>
        </p:spPr>
      </p:pic>
      <p:pic>
        <p:nvPicPr>
          <p:cNvPr id="7" name="Picture 2" descr="D:\Kasi Advokasi KIE &amp; Institusi Masyarakat\Logo-logo KB\Logo KKB.jpg"/>
          <p:cNvPicPr>
            <a:picLocks noChangeAspect="1" noChangeArrowheads="1"/>
          </p:cNvPicPr>
          <p:nvPr/>
        </p:nvPicPr>
        <p:blipFill>
          <a:blip r:embed="rId3"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4"/>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5"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6" cstate="print"/>
          <a:srcRect/>
          <a:stretch>
            <a:fillRect/>
          </a:stretch>
        </p:blipFill>
        <p:spPr bwMode="auto">
          <a:xfrm>
            <a:off x="8072462" y="6204184"/>
            <a:ext cx="1071569" cy="653840"/>
          </a:xfrm>
          <a:prstGeom prst="rect">
            <a:avLst/>
          </a:prstGeom>
          <a:noFill/>
        </p:spPr>
      </p:pic>
      <p:sp>
        <p:nvSpPr>
          <p:cNvPr id="11"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0166" y="1417646"/>
            <a:ext cx="6429420" cy="796908"/>
          </a:xfrm>
          <a:solidFill>
            <a:schemeClr val="accent6">
              <a:lumMod val="60000"/>
              <a:lumOff val="40000"/>
            </a:schemeClr>
          </a:solidFill>
          <a:scene3d>
            <a:camera prst="perspectiveRelaxedModerately"/>
            <a:lightRig rig="threePt" dir="t"/>
          </a:scene3d>
          <a:sp3d>
            <a:bevelT prst="angle"/>
          </a:sp3d>
        </p:spPr>
        <p:txBody>
          <a:bodyPr>
            <a:normAutofit/>
          </a:bodyPr>
          <a:lstStyle/>
          <a:p>
            <a:r>
              <a:rPr lang="id-ID" b="1" dirty="0" smtClean="0"/>
              <a:t>YANG HARUS DILAKUKAN</a:t>
            </a:r>
            <a:endParaRPr lang="id-ID" b="1" dirty="0"/>
          </a:p>
        </p:txBody>
      </p:sp>
      <p:sp>
        <p:nvSpPr>
          <p:cNvPr id="3" name="Content Placeholder 2"/>
          <p:cNvSpPr>
            <a:spLocks noGrp="1"/>
          </p:cNvSpPr>
          <p:nvPr>
            <p:ph idx="1"/>
          </p:nvPr>
        </p:nvSpPr>
        <p:spPr>
          <a:xfrm>
            <a:off x="1428728" y="2386018"/>
            <a:ext cx="6572296" cy="2257428"/>
          </a:xfrm>
          <a:scene3d>
            <a:camera prst="perspectiveFront"/>
            <a:lightRig rig="threePt" dir="t"/>
          </a:scene3d>
        </p:spPr>
        <p:txBody>
          <a:bodyPr>
            <a:normAutofit/>
          </a:bodyPr>
          <a:lstStyle/>
          <a:p>
            <a:pPr algn="just"/>
            <a:r>
              <a:rPr lang="id-ID" b="1" dirty="0" smtClean="0"/>
              <a:t>Segera dibawa ke tempat fasilitas kesehatan.</a:t>
            </a:r>
          </a:p>
          <a:p>
            <a:pPr algn="just"/>
            <a:r>
              <a:rPr lang="id-ID" b="1" dirty="0" smtClean="0"/>
              <a:t>Segera mendapat pertolongan medis agar tidak terjadi komplikasi.</a:t>
            </a:r>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Logo Kab HSS.jpg"/>
          <p:cNvPicPr>
            <a:picLocks noChangeAspect="1" noChangeArrowheads="1"/>
          </p:cNvPicPr>
          <p:nvPr/>
        </p:nvPicPr>
        <p:blipFill>
          <a:blip r:embed="rId3"/>
          <a:srcRect/>
          <a:stretch>
            <a:fillRect/>
          </a:stretch>
        </p:blipFill>
        <p:spPr bwMode="auto">
          <a:xfrm>
            <a:off x="8652802" y="152400"/>
            <a:ext cx="643598" cy="785794"/>
          </a:xfrm>
          <a:prstGeom prst="rect">
            <a:avLst/>
          </a:prstGeom>
          <a:noFill/>
        </p:spPr>
      </p:pic>
      <p:pic>
        <p:nvPicPr>
          <p:cNvPr id="7"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8"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9"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1" name="Picture 10" descr="C:\Users\ACER\AppData\Local\Microsoft\Windows\Temporary Internet Files\Content.Word\IMG20180115135410.jpg"/>
          <p:cNvPicPr/>
          <p:nvPr/>
        </p:nvPicPr>
        <p:blipFill rotWithShape="1">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val="0"/>
              </a:ext>
            </a:extLst>
          </a:blip>
          <a:srcRect l="24443" t="6627" r="4526" b="6010"/>
          <a:stretch/>
        </p:blipFill>
        <p:spPr bwMode="auto">
          <a:xfrm rot="5400000">
            <a:off x="2143107" y="-285775"/>
            <a:ext cx="4929224" cy="7929619"/>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a:ext>
          </a:extLst>
        </p:spPr>
      </p:pic>
      <p:sp>
        <p:nvSpPr>
          <p:cNvPr id="12" name="Title 1"/>
          <p:cNvSpPr>
            <a:spLocks noGrp="1"/>
          </p:cNvSpPr>
          <p:nvPr>
            <p:ph type="title"/>
          </p:nvPr>
        </p:nvSpPr>
        <p:spPr>
          <a:xfrm>
            <a:off x="2143108" y="417514"/>
            <a:ext cx="4929222" cy="725470"/>
          </a:xfrm>
        </p:spPr>
        <p:style>
          <a:lnRef idx="1">
            <a:schemeClr val="accent5"/>
          </a:lnRef>
          <a:fillRef idx="2">
            <a:schemeClr val="accent5"/>
          </a:fillRef>
          <a:effectRef idx="1">
            <a:schemeClr val="accent5"/>
          </a:effectRef>
          <a:fontRef idx="minor">
            <a:schemeClr val="dk1"/>
          </a:fontRef>
        </p:style>
        <p:txBody>
          <a:bodyPr>
            <a:noAutofit/>
          </a:bodyPr>
          <a:lstStyle/>
          <a:p>
            <a:r>
              <a:rPr lang="id-ID" b="1" dirty="0" smtClean="0"/>
              <a:t>NUTRISI IBU HAMIL</a:t>
            </a:r>
            <a:endParaRPr lang="id-ID" b="1" dirty="0"/>
          </a:p>
        </p:txBody>
      </p:sp>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3108" y="703266"/>
            <a:ext cx="4929222" cy="725470"/>
          </a:xfrm>
        </p:spPr>
        <p:style>
          <a:lnRef idx="1">
            <a:schemeClr val="accent5"/>
          </a:lnRef>
          <a:fillRef idx="2">
            <a:schemeClr val="accent5"/>
          </a:fillRef>
          <a:effectRef idx="1">
            <a:schemeClr val="accent5"/>
          </a:effectRef>
          <a:fontRef idx="minor">
            <a:schemeClr val="dk1"/>
          </a:fontRef>
        </p:style>
        <p:txBody>
          <a:bodyPr>
            <a:noAutofit/>
          </a:bodyPr>
          <a:lstStyle/>
          <a:p>
            <a:r>
              <a:rPr lang="id-ID" b="1" dirty="0" smtClean="0"/>
              <a:t>NUTRISI IBU HAMIL</a:t>
            </a:r>
            <a:endParaRPr lang="id-ID" b="1" dirty="0"/>
          </a:p>
        </p:txBody>
      </p:sp>
      <p:sp>
        <p:nvSpPr>
          <p:cNvPr id="3" name="Content Placeholder 2"/>
          <p:cNvSpPr>
            <a:spLocks noGrp="1"/>
          </p:cNvSpPr>
          <p:nvPr>
            <p:ph idx="1"/>
          </p:nvPr>
        </p:nvSpPr>
        <p:spPr>
          <a:xfrm>
            <a:off x="457200" y="2071678"/>
            <a:ext cx="8229600" cy="3429024"/>
          </a:xfrm>
          <a:scene3d>
            <a:camera prst="perspectiveBelow"/>
            <a:lightRig rig="threePt" dir="t"/>
          </a:scene3d>
        </p:spPr>
        <p:txBody>
          <a:bodyPr>
            <a:normAutofit/>
          </a:bodyPr>
          <a:lstStyle/>
          <a:p>
            <a:pPr algn="just"/>
            <a:r>
              <a:rPr lang="id-ID" sz="3600" dirty="0" smtClean="0"/>
              <a:t>Nutrisi adalah zat gizi yg terdapat pada makanan dan dibutuhkan oleh tubuh. Nutrisi ibu hamil wajib dicukupi, jika tidak, janin yg dikandung berkembang tidak sehat sehingga mudah terkena komplikasi.</a:t>
            </a:r>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72164"/>
          </a:xfrm>
          <a:scene3d>
            <a:camera prst="perspectiveBelow"/>
            <a:lightRig rig="threePt" dir="t"/>
          </a:scene3d>
        </p:spPr>
        <p:txBody>
          <a:bodyPr>
            <a:noAutofit/>
          </a:bodyPr>
          <a:lstStyle/>
          <a:p>
            <a:pPr marL="0" indent="0" algn="just">
              <a:buNone/>
            </a:pPr>
            <a:r>
              <a:rPr lang="id-ID" sz="2400" dirty="0" smtClean="0"/>
              <a:t>Asupan nutrisi ibu hamis harus memenuhi kriteria makanan yg beragam, bergizi seimbang dan aman (B2SA). Pada ibu hamil dibutuhkan :</a:t>
            </a:r>
          </a:p>
          <a:p>
            <a:pPr algn="just"/>
            <a:r>
              <a:rPr lang="id-ID" sz="2400" dirty="0" smtClean="0"/>
              <a:t>Peningkatan energi sebanyak 300 kkal / hari dari kebutuhn sebelumnya.</a:t>
            </a:r>
          </a:p>
          <a:p>
            <a:pPr algn="just"/>
            <a:r>
              <a:rPr lang="id-ID" sz="2400" dirty="0" smtClean="0"/>
              <a:t>Protein ditingkatkan sebanyak 6-10 gram/hari (fungsi : membentuk sel-sel darah merah sehingga tidak anemia)</a:t>
            </a:r>
          </a:p>
          <a:p>
            <a:pPr algn="just"/>
            <a:r>
              <a:rPr lang="id-ID" sz="2400" dirty="0" smtClean="0"/>
              <a:t>Asam folat dibutuhkan ekstra 200 ug (berfungsi : pembentukan sumsung tulang, perkembangan otak, cegah bibir sumbing dan cacat fisik)</a:t>
            </a:r>
          </a:p>
          <a:p>
            <a:pPr algn="just"/>
            <a:r>
              <a:rPr lang="id-ID" sz="2400" dirty="0" smtClean="0"/>
              <a:t>Zat besi ditingkatkan sebanyak 10-15 mg/hari (fungsi : memproduksi sel-sel darah merah/Hb. Hb ibu hamil minimal 11,5)</a:t>
            </a:r>
          </a:p>
          <a:p>
            <a:pPr marL="0" indent="0" algn="just">
              <a:buNone/>
            </a:pPr>
            <a:r>
              <a:rPr lang="id-ID" sz="2400" b="1" dirty="0" smtClean="0"/>
              <a:t>HINDARI</a:t>
            </a:r>
            <a:r>
              <a:rPr lang="id-ID" sz="2400" dirty="0" smtClean="0"/>
              <a:t> : Minuman beralkohol, makanan yg dimasak kurang matang dan makanan siap saji.</a:t>
            </a:r>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9" name="Title 1"/>
          <p:cNvSpPr>
            <a:spLocks noGrp="1"/>
          </p:cNvSpPr>
          <p:nvPr>
            <p:ph type="title"/>
          </p:nvPr>
        </p:nvSpPr>
        <p:spPr>
          <a:xfrm>
            <a:off x="2143108" y="214290"/>
            <a:ext cx="4929222" cy="725470"/>
          </a:xfrm>
        </p:spPr>
        <p:style>
          <a:lnRef idx="1">
            <a:schemeClr val="accent5"/>
          </a:lnRef>
          <a:fillRef idx="2">
            <a:schemeClr val="accent5"/>
          </a:fillRef>
          <a:effectRef idx="1">
            <a:schemeClr val="accent5"/>
          </a:effectRef>
          <a:fontRef idx="minor">
            <a:schemeClr val="dk1"/>
          </a:fontRef>
        </p:style>
        <p:txBody>
          <a:bodyPr>
            <a:noAutofit/>
          </a:bodyPr>
          <a:lstStyle/>
          <a:p>
            <a:r>
              <a:rPr lang="id-ID" b="1" dirty="0" smtClean="0"/>
              <a:t>NUTRISI IBU HAMIL</a:t>
            </a:r>
            <a:endParaRPr lang="id-ID" b="1" dirty="0"/>
          </a:p>
        </p:txBody>
      </p:sp>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2" name="Picture 11" descr="C:\Users\ACER\AppData\Local\Microsoft\Windows\Temporary Internet Files\Content.Word\IMG20180115135403.jpg"/>
          <p:cNvPicPr/>
          <p:nvPr/>
        </p:nvPicPr>
        <p:blipFill rotWithShape="1">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val="0"/>
              </a:ext>
            </a:extLst>
          </a:blip>
          <a:srcRect l="10390" t="3417" r="5105" b="6995"/>
          <a:stretch/>
        </p:blipFill>
        <p:spPr bwMode="auto">
          <a:xfrm rot="5400000">
            <a:off x="1785918" y="-500090"/>
            <a:ext cx="5572164" cy="7858180"/>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a:ext>
          </a:extLst>
        </p:spPr>
      </p:pic>
      <p:sp>
        <p:nvSpPr>
          <p:cNvPr id="11"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642942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d-ID" sz="3600" b="1" dirty="0" smtClean="0"/>
              <a:t>1000 HARI PERTAMA KEHIDUPAN</a:t>
            </a:r>
            <a:endParaRPr lang="id-ID" sz="3600" b="1"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9" name="Content Placeholder 2"/>
          <p:cNvSpPr>
            <a:spLocks noGrp="1"/>
          </p:cNvSpPr>
          <p:nvPr>
            <p:ph idx="1"/>
          </p:nvPr>
        </p:nvSpPr>
        <p:spPr>
          <a:xfrm>
            <a:off x="457200" y="1071546"/>
            <a:ext cx="8229600" cy="5286412"/>
          </a:xfrm>
          <a:solidFill>
            <a:schemeClr val="accent1">
              <a:lumMod val="20000"/>
              <a:lumOff val="80000"/>
            </a:schemeClr>
          </a:solidFill>
        </p:spPr>
        <p:txBody>
          <a:bodyPr>
            <a:normAutofit fontScale="85000" lnSpcReduction="20000"/>
          </a:bodyPr>
          <a:lstStyle/>
          <a:p>
            <a:pPr algn="just"/>
            <a:r>
              <a:rPr lang="id-ID" dirty="0" smtClean="0"/>
              <a:t>Periode percepatan tumbuh kembang, dimulai sejak terbentuknya janin dalam kandungan (270 hari) sampai dengan anak berusia 2 tahun (730 hari)</a:t>
            </a:r>
          </a:p>
          <a:p>
            <a:pPr algn="just"/>
            <a:r>
              <a:rPr lang="id-ID" dirty="0" smtClean="0"/>
              <a:t>Otak mengalami perkembangan yg optimal hingga usia 2 tahun.</a:t>
            </a:r>
          </a:p>
          <a:p>
            <a:pPr algn="just"/>
            <a:r>
              <a:rPr lang="id-ID" dirty="0" smtClean="0"/>
              <a:t>Apabila pada periode tsb bayi mengalami malnutrisi akan berdampak permanen dan bersifat jangka panjang. Perkembangan dan pertumbuhan anak dapat terganggu, seperti stunting (pendek), kemampuan kognitif lemah serta memiliki risiko terkena penyakit anemia/hipertensi/ diabetes, dan penyakit tidak menular lainnya.</a:t>
            </a:r>
          </a:p>
          <a:p>
            <a:pPr algn="just"/>
            <a:r>
              <a:rPr lang="id-ID" dirty="0" smtClean="0"/>
              <a:t>Apabila malnurisi terjadi pada anak perempuan, kelak jika dia hamil maka berisiko untuk melahirkan anak berat bayi lahir rendah (BBLR).</a:t>
            </a:r>
            <a:endParaRPr lang="id-ID" dirty="0"/>
          </a:p>
        </p:txBody>
      </p:sp>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1" name="Picture 10" descr="C:\Users\ACER\AppData\Local\Microsoft\Windows\Temporary Internet Files\Content.Word\IMG20180115135356.jpg"/>
          <p:cNvPicPr/>
          <p:nvPr/>
        </p:nvPicPr>
        <p:blipFill rotWithShape="1">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val="0"/>
              </a:ext>
            </a:extLst>
          </a:blip>
          <a:srcRect l="20712" t="3704" r="6895" b="5054"/>
          <a:stretch/>
        </p:blipFill>
        <p:spPr bwMode="auto">
          <a:xfrm rot="5400000">
            <a:off x="2143105" y="-285776"/>
            <a:ext cx="4929223" cy="8072495"/>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a:ext>
          </a:extLst>
        </p:spPr>
      </p:pic>
      <p:sp>
        <p:nvSpPr>
          <p:cNvPr id="12" name="Title 1"/>
          <p:cNvSpPr>
            <a:spLocks noGrp="1"/>
          </p:cNvSpPr>
          <p:nvPr>
            <p:ph type="title"/>
          </p:nvPr>
        </p:nvSpPr>
        <p:spPr>
          <a:xfrm>
            <a:off x="2786050" y="500042"/>
            <a:ext cx="3571900" cy="714380"/>
          </a:xfrm>
          <a:solidFill>
            <a:schemeClr val="accent3">
              <a:lumMod val="60000"/>
              <a:lumOff val="40000"/>
            </a:schemeClr>
          </a:solidFill>
          <a:scene3d>
            <a:camera prst="orthographicFront"/>
            <a:lightRig rig="threePt" dir="t"/>
          </a:scene3d>
          <a:sp3d>
            <a:bevelT w="152400" h="50800" prst="softRound"/>
          </a:sp3d>
        </p:spPr>
        <p:txBody>
          <a:bodyPr>
            <a:noAutofit/>
          </a:bodyPr>
          <a:lstStyle/>
          <a:p>
            <a:r>
              <a:rPr lang="id-ID" b="1" dirty="0" smtClean="0"/>
              <a:t>PERSALINAN</a:t>
            </a:r>
            <a:endParaRPr lang="id-ID" b="1" dirty="0"/>
          </a:p>
        </p:txBody>
      </p:sp>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428604"/>
            <a:ext cx="3571900" cy="714380"/>
          </a:xfrm>
          <a:solidFill>
            <a:schemeClr val="accent3">
              <a:lumMod val="60000"/>
              <a:lumOff val="40000"/>
            </a:schemeClr>
          </a:solidFill>
          <a:scene3d>
            <a:camera prst="orthographicFront"/>
            <a:lightRig rig="threePt" dir="t"/>
          </a:scene3d>
          <a:sp3d>
            <a:bevelT w="152400" h="50800" prst="softRound"/>
          </a:sp3d>
        </p:spPr>
        <p:txBody>
          <a:bodyPr>
            <a:noAutofit/>
          </a:bodyPr>
          <a:lstStyle/>
          <a:p>
            <a:r>
              <a:rPr lang="id-ID" b="1" dirty="0" smtClean="0"/>
              <a:t>PERSALINAN</a:t>
            </a:r>
            <a:endParaRPr lang="id-ID" b="1" dirty="0"/>
          </a:p>
        </p:txBody>
      </p:sp>
      <p:sp>
        <p:nvSpPr>
          <p:cNvPr id="3" name="Content Placeholder 2"/>
          <p:cNvSpPr>
            <a:spLocks noGrp="1"/>
          </p:cNvSpPr>
          <p:nvPr>
            <p:ph idx="1"/>
          </p:nvPr>
        </p:nvSpPr>
        <p:spPr>
          <a:xfrm>
            <a:off x="457200" y="1214422"/>
            <a:ext cx="8229600" cy="5214974"/>
          </a:xfrm>
          <a:solidFill>
            <a:schemeClr val="accent3">
              <a:lumMod val="60000"/>
              <a:lumOff val="40000"/>
            </a:schemeClr>
          </a:solidFill>
          <a:scene3d>
            <a:camera prst="orthographicFront"/>
            <a:lightRig rig="threePt" dir="t"/>
          </a:scene3d>
          <a:sp3d>
            <a:bevelT w="152400" h="50800" prst="softRound"/>
          </a:sp3d>
        </p:spPr>
        <p:txBody>
          <a:bodyPr>
            <a:noAutofit/>
          </a:bodyPr>
          <a:lstStyle/>
          <a:p>
            <a:pPr marL="273050" indent="-273050" algn="just"/>
            <a:r>
              <a:rPr lang="id-ID" sz="2600" dirty="0" smtClean="0"/>
              <a:t>Proses yg dialami oleh seorang ibu untuk melahirkan bayi yg ditandai dengan menipisnya dan terbukanya mulut rahim dan berakhir dengan keluarnya bayi serta plasenta.</a:t>
            </a:r>
          </a:p>
          <a:p>
            <a:pPr marL="273050" indent="-273050" algn="just"/>
            <a:r>
              <a:rPr lang="id-ID" sz="2600" dirty="0" smtClean="0"/>
              <a:t>Tanda-tanda awal persalinan :</a:t>
            </a:r>
          </a:p>
          <a:p>
            <a:pPr marL="723900" indent="-450850" algn="just">
              <a:buFont typeface="Wingdings" pitchFamily="2" charset="2"/>
              <a:buChar char="Ø"/>
            </a:pPr>
            <a:r>
              <a:rPr lang="id-ID" sz="2600" dirty="0" smtClean="0"/>
              <a:t>Rasa mules semakin sering, teratur dan semakin kuat</a:t>
            </a:r>
          </a:p>
          <a:p>
            <a:pPr marL="723900" indent="-450850" algn="just">
              <a:buFont typeface="Wingdings" pitchFamily="2" charset="2"/>
              <a:buChar char="Ø"/>
            </a:pPr>
            <a:r>
              <a:rPr lang="id-ID" sz="2600" dirty="0" smtClean="0"/>
              <a:t>Rahim terasa kencang (berkontraksi), minimal 5-10 menit per kontraksi</a:t>
            </a:r>
          </a:p>
          <a:p>
            <a:pPr marL="723900" indent="-450850" algn="just">
              <a:buFont typeface="Wingdings" pitchFamily="2" charset="2"/>
              <a:buChar char="Ø"/>
            </a:pPr>
            <a:r>
              <a:rPr lang="id-ID" sz="2600" dirty="0" smtClean="0"/>
              <a:t>Keluar lender bercampur darah dari jalan lahir</a:t>
            </a:r>
          </a:p>
          <a:p>
            <a:pPr marL="723900" indent="-450850" algn="just">
              <a:buFont typeface="Wingdings" pitchFamily="2" charset="2"/>
              <a:buChar char="Ø"/>
            </a:pPr>
            <a:r>
              <a:rPr lang="id-ID" sz="2600" dirty="0" smtClean="0"/>
              <a:t>Keluar cairan ketuban yg berwarna jernih kekuning-kuningan dari jalan lahir</a:t>
            </a:r>
          </a:p>
          <a:p>
            <a:pPr marL="723900" indent="-450850" algn="just">
              <a:buFont typeface="Wingdings" pitchFamily="2" charset="2"/>
              <a:buChar char="Ø"/>
            </a:pPr>
            <a:r>
              <a:rPr lang="id-ID" sz="2600" dirty="0" smtClean="0"/>
              <a:t>Merasa seperti mau buang air besar bila bayi akan keluar.</a:t>
            </a:r>
            <a:endParaRPr lang="id-ID" sz="2600"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4" name="Picture 13" descr="C:\Users\ACER\AppData\Local\Microsoft\Windows\Temporary Internet Files\Content.Word\IMG20180115135348.jpg"/>
          <p:cNvPicPr/>
          <p:nvPr/>
        </p:nvPicPr>
        <p:blipFill rotWithShape="1">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val="0"/>
              </a:ext>
            </a:extLst>
          </a:blip>
          <a:srcRect l="20269" t="1536" r="7757" b="4463"/>
          <a:stretch/>
        </p:blipFill>
        <p:spPr bwMode="auto">
          <a:xfrm rot="5400000">
            <a:off x="2214545" y="-142901"/>
            <a:ext cx="4714909" cy="8001056"/>
          </a:xfrm>
          <a:prstGeom prst="rect">
            <a:avLst/>
          </a:prstGeom>
          <a:noFill/>
          <a:ln>
            <a:noFill/>
          </a:ln>
          <a:effectLst>
            <a:glow rad="101600">
              <a:schemeClr val="accent2">
                <a:satMod val="175000"/>
                <a:alpha val="40000"/>
              </a:schemeClr>
            </a:glow>
          </a:effectLst>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a:ext>
          </a:extLst>
        </p:spPr>
      </p:pic>
      <p:sp>
        <p:nvSpPr>
          <p:cNvPr id="15" name="Cube 14"/>
          <p:cNvSpPr/>
          <p:nvPr/>
        </p:nvSpPr>
        <p:spPr>
          <a:xfrm>
            <a:off x="857224" y="285728"/>
            <a:ext cx="7500990" cy="1143008"/>
          </a:xfrm>
          <a:prstGeom prst="cub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smtClean="0">
                <a:solidFill>
                  <a:schemeClr val="tx1"/>
                </a:solidFill>
              </a:rPr>
              <a:t>WASPADA 3 T (TIGA TERLAMBAT)</a:t>
            </a:r>
            <a:endParaRPr lang="id-ID" sz="4000" dirty="0">
              <a:solidFill>
                <a:schemeClr val="tx1"/>
              </a:solidFill>
            </a:endParaRPr>
          </a:p>
        </p:txBody>
      </p:sp>
      <p:sp>
        <p:nvSpPr>
          <p:cNvPr id="11"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5952"/>
            <a:ext cx="8229600" cy="4329130"/>
          </a:xfrm>
          <a:solidFill>
            <a:schemeClr val="accent3">
              <a:lumMod val="60000"/>
              <a:lumOff val="40000"/>
            </a:schemeClr>
          </a:solidFill>
          <a:scene3d>
            <a:camera prst="orthographicFront"/>
            <a:lightRig rig="threePt" dir="t"/>
          </a:scene3d>
          <a:sp3d>
            <a:bevelT w="165100" prst="coolSlant"/>
          </a:sp3d>
        </p:spPr>
        <p:txBody>
          <a:bodyPr/>
          <a:lstStyle/>
          <a:p>
            <a:pPr marL="514350" indent="-514350" algn="just">
              <a:buFont typeface="+mj-lt"/>
              <a:buAutoNum type="arabicPeriod"/>
            </a:pPr>
            <a:r>
              <a:rPr lang="id-ID" dirty="0" smtClean="0"/>
              <a:t>Terlambat dalam mengenal tanda bahaya kehamilan dan persalinan.</a:t>
            </a:r>
          </a:p>
          <a:p>
            <a:pPr marL="514350" indent="-514350" algn="just">
              <a:buFont typeface="+mj-lt"/>
              <a:buAutoNum type="arabicPeriod"/>
            </a:pPr>
            <a:r>
              <a:rPr lang="id-ID" dirty="0" smtClean="0"/>
              <a:t>Terlambat dalam mencapai fasilitas kesehatan (transportasi ke Rumah Sakit/ Puskesmas/Bidan karena jauh)</a:t>
            </a:r>
          </a:p>
          <a:p>
            <a:pPr marL="514350" indent="-514350" algn="just">
              <a:buFont typeface="+mj-lt"/>
              <a:buAutoNum type="arabicPeriod"/>
            </a:pPr>
            <a:r>
              <a:rPr lang="id-ID" dirty="0" smtClean="0"/>
              <a:t>Terlambat dalam mendapatkan pertolongan yg cepat dan tepat di fasilitas kesehatan (kurang lengkap atau tenaga medis kurang)</a:t>
            </a:r>
            <a:endParaRPr lang="id-ID" dirty="0"/>
          </a:p>
        </p:txBody>
      </p:sp>
      <p:sp>
        <p:nvSpPr>
          <p:cNvPr id="4" name="Cube 3"/>
          <p:cNvSpPr/>
          <p:nvPr/>
        </p:nvSpPr>
        <p:spPr>
          <a:xfrm>
            <a:off x="1428728" y="642918"/>
            <a:ext cx="6286544" cy="1143008"/>
          </a:xfrm>
          <a:prstGeom prst="cub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b="1" dirty="0" smtClean="0">
                <a:solidFill>
                  <a:schemeClr val="tx1"/>
                </a:solidFill>
              </a:rPr>
              <a:t>3 T (TIGA TERLAMBAT)</a:t>
            </a:r>
            <a:endParaRPr lang="id-ID" sz="4400" dirty="0">
              <a:solidFill>
                <a:schemeClr val="tx1"/>
              </a:solidFill>
            </a:endParaRPr>
          </a:p>
        </p:txBody>
      </p:sp>
      <p:pic>
        <p:nvPicPr>
          <p:cNvPr id="5"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6"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7"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8"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9"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500042"/>
            <a:ext cx="5400600" cy="792088"/>
          </a:xfrm>
          <a:solidFill>
            <a:schemeClr val="accent2">
              <a:lumMod val="40000"/>
              <a:lumOff val="60000"/>
            </a:schemeClr>
          </a:solidFill>
          <a:effectLst>
            <a:innerShdw blurRad="63500" dist="50800" dir="18900000">
              <a:prstClr val="black">
                <a:alpha val="50000"/>
              </a:prstClr>
            </a:innerShdw>
          </a:effectLst>
          <a:scene3d>
            <a:camera prst="orthographicFront"/>
            <a:lightRig rig="threePt" dir="t"/>
          </a:scene3d>
          <a:sp3d prstMaterial="matte">
            <a:bevelT w="165100" prst="coolSlant"/>
          </a:sp3d>
        </p:spPr>
        <p:txBody>
          <a:bodyPr/>
          <a:lstStyle/>
          <a:p>
            <a:r>
              <a:rPr lang="en-US" b="1" dirty="0" smtClean="0"/>
              <a:t>KEHAMILAN SEHAT</a:t>
            </a:r>
            <a:endParaRPr lang="en-US" b="1" dirty="0"/>
          </a:p>
        </p:txBody>
      </p:sp>
      <p:sp>
        <p:nvSpPr>
          <p:cNvPr id="3" name="Content Placeholder 2"/>
          <p:cNvSpPr>
            <a:spLocks noGrp="1"/>
          </p:cNvSpPr>
          <p:nvPr>
            <p:ph idx="1"/>
          </p:nvPr>
        </p:nvSpPr>
        <p:spPr>
          <a:xfrm>
            <a:off x="1000100" y="1714488"/>
            <a:ext cx="4071966" cy="4429156"/>
          </a:xfrm>
          <a:solidFill>
            <a:schemeClr val="accent2">
              <a:lumMod val="20000"/>
              <a:lumOff val="80000"/>
            </a:schemeClr>
          </a:solidFill>
          <a:effectLst>
            <a:glow rad="228600">
              <a:schemeClr val="accent2">
                <a:satMod val="175000"/>
                <a:alpha val="40000"/>
              </a:schemeClr>
            </a:glow>
          </a:effectLst>
          <a:scene3d>
            <a:camera prst="orthographicFront"/>
            <a:lightRig rig="threePt" dir="t"/>
          </a:scene3d>
          <a:sp3d>
            <a:bevelT w="165100" prst="coolSlant"/>
          </a:sp3d>
        </p:spPr>
        <p:txBody>
          <a:bodyPr>
            <a:noAutofit/>
          </a:bodyPr>
          <a:lstStyle/>
          <a:p>
            <a:pPr marL="0" indent="0">
              <a:buNone/>
            </a:pPr>
            <a:r>
              <a:rPr lang="id-ID" sz="4000" b="1" dirty="0" smtClean="0"/>
              <a:t>A</a:t>
            </a:r>
            <a:r>
              <a:rPr lang="en-US" sz="4000" b="1" dirty="0" err="1" smtClean="0"/>
              <a:t>dalah</a:t>
            </a:r>
            <a:r>
              <a:rPr lang="en-US" sz="4000" b="1" dirty="0" smtClean="0"/>
              <a:t> </a:t>
            </a:r>
            <a:r>
              <a:rPr lang="en-US" sz="4000" b="1" dirty="0" err="1" smtClean="0"/>
              <a:t>suatu</a:t>
            </a:r>
            <a:r>
              <a:rPr lang="en-US" sz="4000" b="1" dirty="0" smtClean="0"/>
              <a:t> proses </a:t>
            </a:r>
            <a:r>
              <a:rPr lang="en-US" sz="4000" b="1" dirty="0" err="1" smtClean="0"/>
              <a:t>kehamilan</a:t>
            </a:r>
            <a:r>
              <a:rPr lang="en-US" sz="4000" b="1" dirty="0" smtClean="0"/>
              <a:t> </a:t>
            </a:r>
            <a:r>
              <a:rPr lang="en-US" sz="4000" b="1" dirty="0" err="1" smtClean="0"/>
              <a:t>dan</a:t>
            </a:r>
            <a:r>
              <a:rPr lang="en-US" sz="4000" b="1" dirty="0" smtClean="0"/>
              <a:t> </a:t>
            </a:r>
            <a:r>
              <a:rPr lang="en-US" sz="4000" b="1" dirty="0" err="1" smtClean="0"/>
              <a:t>persalinan</a:t>
            </a:r>
            <a:r>
              <a:rPr lang="en-US" sz="4000" b="1" dirty="0" smtClean="0"/>
              <a:t> y</a:t>
            </a:r>
            <a:r>
              <a:rPr lang="id-ID" sz="4000" b="1" dirty="0" smtClean="0"/>
              <a:t>ang</a:t>
            </a:r>
            <a:r>
              <a:rPr lang="en-US" sz="4000" b="1" dirty="0" smtClean="0"/>
              <a:t> </a:t>
            </a:r>
            <a:r>
              <a:rPr lang="en-US" sz="4000" b="1" dirty="0" err="1" smtClean="0"/>
              <a:t>berlangsung</a:t>
            </a:r>
            <a:r>
              <a:rPr lang="en-US" sz="4000" b="1" dirty="0" smtClean="0"/>
              <a:t> </a:t>
            </a:r>
            <a:r>
              <a:rPr lang="en-US" sz="4000" b="1" dirty="0" err="1" smtClean="0"/>
              <a:t>pada</a:t>
            </a:r>
            <a:r>
              <a:rPr lang="en-US" sz="4000" b="1" dirty="0" smtClean="0"/>
              <a:t> </a:t>
            </a:r>
            <a:r>
              <a:rPr lang="en-US" sz="4000" b="1" dirty="0" err="1" smtClean="0"/>
              <a:t>tingkat</a:t>
            </a:r>
            <a:r>
              <a:rPr lang="en-US" sz="4000" b="1" dirty="0" smtClean="0"/>
              <a:t> </a:t>
            </a:r>
            <a:r>
              <a:rPr lang="en-US" sz="4000" b="1" dirty="0" err="1" smtClean="0"/>
              <a:t>kesehatan</a:t>
            </a:r>
            <a:r>
              <a:rPr lang="en-US" sz="4000" b="1" dirty="0" smtClean="0"/>
              <a:t> y</a:t>
            </a:r>
            <a:r>
              <a:rPr lang="id-ID" sz="4000" b="1" dirty="0" smtClean="0"/>
              <a:t>an</a:t>
            </a:r>
            <a:r>
              <a:rPr lang="en-US" sz="4000" b="1" dirty="0" smtClean="0"/>
              <a:t>g optimal.</a:t>
            </a:r>
          </a:p>
        </p:txBody>
      </p:sp>
      <p:pic>
        <p:nvPicPr>
          <p:cNvPr id="6"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7"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8"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9"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0" name="Picture 6" descr="Gambar terkait"/>
          <p:cNvPicPr>
            <a:picLocks noChangeAspect="1" noChangeArrowheads="1"/>
          </p:cNvPicPr>
          <p:nvPr/>
        </p:nvPicPr>
        <p:blipFill>
          <a:blip r:embed="rId6"/>
          <a:srcRect l="3950" r="5201"/>
          <a:stretch>
            <a:fillRect/>
          </a:stretch>
        </p:blipFill>
        <p:spPr bwMode="auto">
          <a:xfrm>
            <a:off x="5214942" y="2143116"/>
            <a:ext cx="3286148" cy="3500462"/>
          </a:xfrm>
          <a:prstGeom prst="rect">
            <a:avLst/>
          </a:prstGeom>
          <a:noFill/>
        </p:spPr>
      </p:pic>
      <p:sp>
        <p:nvSpPr>
          <p:cNvPr id="11"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extLst>
      <p:ext uri="{BB962C8B-B14F-4D97-AF65-F5344CB8AC3E}">
        <p14:creationId xmlns="" xmlns:p14="http://schemas.microsoft.com/office/powerpoint/2010/main" val="24590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1" name="Picture 10" descr="C:\Users\ACER\AppData\Local\Microsoft\Windows\Temporary Internet Files\Content.Word\IMG20180115135341.jpg"/>
          <p:cNvPicPr/>
          <p:nvPr/>
        </p:nvPicPr>
        <p:blipFill rotWithShape="1">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val="0"/>
              </a:ext>
            </a:extLst>
          </a:blip>
          <a:srcRect l="19428" t="1630" r="2370" b="1198"/>
          <a:stretch/>
        </p:blipFill>
        <p:spPr bwMode="auto">
          <a:xfrm rot="5400000">
            <a:off x="2178826" y="-178618"/>
            <a:ext cx="4786349" cy="7715306"/>
          </a:xfrm>
          <a:prstGeom prst="rect">
            <a:avLst/>
          </a:prstGeom>
          <a:noFill/>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p="http://schemas.openxmlformats.org/drawingml/2006/wordprocessingDrawing" xmlns:arto="http://schemas.microsoft.com/office/word/2006/arto"/>
            </a:ext>
          </a:extLst>
        </p:spPr>
      </p:pic>
      <p:sp>
        <p:nvSpPr>
          <p:cNvPr id="12" name="Title 1"/>
          <p:cNvSpPr>
            <a:spLocks noGrp="1"/>
          </p:cNvSpPr>
          <p:nvPr>
            <p:ph type="title"/>
          </p:nvPr>
        </p:nvSpPr>
        <p:spPr>
          <a:xfrm>
            <a:off x="2928926" y="500042"/>
            <a:ext cx="3286148" cy="714380"/>
          </a:xfr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a:normAutofit fontScale="90000"/>
          </a:bodyPr>
          <a:lstStyle/>
          <a:p>
            <a:r>
              <a:rPr lang="id-ID" b="1" dirty="0" smtClean="0"/>
              <a:t>MASA NIFAS</a:t>
            </a:r>
            <a:endParaRPr lang="id-ID" b="1" dirty="0"/>
          </a:p>
        </p:txBody>
      </p:sp>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6" y="714356"/>
            <a:ext cx="3286148" cy="714380"/>
          </a:xfr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a:normAutofit fontScale="90000"/>
          </a:bodyPr>
          <a:lstStyle/>
          <a:p>
            <a:r>
              <a:rPr lang="id-ID" b="1" dirty="0" smtClean="0"/>
              <a:t>MASA NIFAS</a:t>
            </a:r>
            <a:endParaRPr lang="id-ID" b="1" dirty="0"/>
          </a:p>
        </p:txBody>
      </p:sp>
      <p:sp>
        <p:nvSpPr>
          <p:cNvPr id="3" name="Content Placeholder 2"/>
          <p:cNvSpPr>
            <a:spLocks noGrp="1"/>
          </p:cNvSpPr>
          <p:nvPr>
            <p:ph idx="1"/>
          </p:nvPr>
        </p:nvSpPr>
        <p:spPr>
          <a:solidFill>
            <a:schemeClr val="accent1">
              <a:lumMod val="20000"/>
              <a:lumOff val="80000"/>
            </a:schemeClr>
          </a:solidFill>
          <a:scene3d>
            <a:camera prst="orthographicFront"/>
            <a:lightRig rig="threePt" dir="t"/>
          </a:scene3d>
          <a:sp3d>
            <a:bevelT prst="relaxedInset"/>
          </a:sp3d>
        </p:spPr>
        <p:txBody>
          <a:bodyPr>
            <a:normAutofit fontScale="92500" lnSpcReduction="10000"/>
          </a:bodyPr>
          <a:lstStyle/>
          <a:p>
            <a:pPr marL="450850" indent="-450850">
              <a:buFont typeface="Wingdings" pitchFamily="2" charset="2"/>
              <a:buChar char="q"/>
            </a:pPr>
            <a:r>
              <a:rPr lang="id-ID" dirty="0" smtClean="0"/>
              <a:t>Dimulai sejak bayi lahir atau keluarnya plasenta dan berakhir ketika alat-alat kandungan kembali seperti keadaan sebelum hamil.</a:t>
            </a:r>
          </a:p>
          <a:p>
            <a:pPr marL="450850" indent="-450850">
              <a:buFont typeface="Wingdings" pitchFamily="2" charset="2"/>
              <a:buChar char="q"/>
            </a:pPr>
            <a:r>
              <a:rPr lang="id-ID" dirty="0" smtClean="0"/>
              <a:t>Berlangsung selama 6 minggu</a:t>
            </a:r>
          </a:p>
          <a:p>
            <a:pPr marL="450850" indent="-450850">
              <a:buFont typeface="Wingdings" pitchFamily="2" charset="2"/>
              <a:buChar char="q"/>
            </a:pPr>
            <a:r>
              <a:rPr lang="id-ID" dirty="0" smtClean="0"/>
              <a:t>Masa nifas penting diperhatikan karena masa kritis bagi sang ibu maupun bayinya. Diperkirakan 60% dari kematian ibu karena kehamilan terjadi setelah persalinan dan 50% kematian masa nifas terjadi dalam 24 jam pertama.</a:t>
            </a:r>
            <a:endParaRPr lang="id-ID"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500594"/>
          </a:xfrm>
          <a:solidFill>
            <a:schemeClr val="accent1">
              <a:lumMod val="20000"/>
              <a:lumOff val="80000"/>
            </a:schemeClr>
          </a:solidFill>
          <a:scene3d>
            <a:camera prst="orthographicFront"/>
            <a:lightRig rig="threePt" dir="t"/>
          </a:scene3d>
          <a:sp3d>
            <a:bevelT prst="relaxedInset"/>
          </a:sp3d>
        </p:spPr>
        <p:txBody>
          <a:bodyPr>
            <a:normAutofit fontScale="77500" lnSpcReduction="20000"/>
          </a:bodyPr>
          <a:lstStyle/>
          <a:p>
            <a:pPr marL="450850" indent="-450850" algn="just">
              <a:buFont typeface="Wingdings" pitchFamily="2" charset="2"/>
              <a:buChar char="q"/>
            </a:pPr>
            <a:r>
              <a:rPr lang="id-ID" dirty="0" smtClean="0"/>
              <a:t>Masa Pemeriksaaan Nifas :</a:t>
            </a:r>
          </a:p>
          <a:p>
            <a:pPr marL="1160463" indent="-436563" algn="just">
              <a:buFont typeface="+mj-lt"/>
              <a:buAutoNum type="arabicPeriod"/>
            </a:pPr>
            <a:r>
              <a:rPr lang="id-ID" dirty="0" smtClean="0"/>
              <a:t>Nifas I	:    6 hari –   3 hari</a:t>
            </a:r>
          </a:p>
          <a:p>
            <a:pPr marL="1160463" indent="-436563" algn="just">
              <a:buFont typeface="+mj-lt"/>
              <a:buAutoNum type="arabicPeriod"/>
            </a:pPr>
            <a:r>
              <a:rPr lang="id-ID" dirty="0" smtClean="0"/>
              <a:t>Nifas II	:    8 hari – 14 hari</a:t>
            </a:r>
          </a:p>
          <a:p>
            <a:pPr marL="1160463" indent="-436563" algn="just">
              <a:buFont typeface="+mj-lt"/>
              <a:buAutoNum type="arabicPeriod"/>
            </a:pPr>
            <a:r>
              <a:rPr lang="id-ID" dirty="0" smtClean="0"/>
              <a:t>Nifas III	:  36 hari – 40 hari</a:t>
            </a:r>
          </a:p>
          <a:p>
            <a:pPr marL="450850" indent="-450850" algn="just">
              <a:buFont typeface="Wingdings" pitchFamily="2" charset="2"/>
              <a:buChar char="q"/>
            </a:pPr>
            <a:r>
              <a:rPr lang="id-ID" dirty="0" smtClean="0"/>
              <a:t>Ibu dalam masa nifas harus kembali ke fasilitas kesehatan 6 minggu pasca persalinan, untuk mengetahui :</a:t>
            </a:r>
          </a:p>
          <a:p>
            <a:pPr marL="1160463" indent="-450850" algn="just">
              <a:buFont typeface="Courier New" pitchFamily="49" charset="0"/>
              <a:buChar char="o"/>
            </a:pPr>
            <a:r>
              <a:rPr lang="id-ID" dirty="0" smtClean="0"/>
              <a:t>Alat reproduksi (rahim) telah pulih kembali</a:t>
            </a:r>
          </a:p>
          <a:p>
            <a:pPr marL="1160463" indent="-450850" algn="just">
              <a:buFont typeface="Courier New" pitchFamily="49" charset="0"/>
              <a:buChar char="o"/>
            </a:pPr>
            <a:r>
              <a:rPr lang="id-ID" dirty="0" smtClean="0"/>
              <a:t>Luka pada jalan lahir telah pulih</a:t>
            </a:r>
          </a:p>
          <a:p>
            <a:pPr marL="1160463" indent="-450850" algn="just">
              <a:buFont typeface="Courier New" pitchFamily="49" charset="0"/>
              <a:buChar char="o"/>
            </a:pPr>
            <a:r>
              <a:rPr lang="id-ID" dirty="0" smtClean="0"/>
              <a:t>Laktasi berjalan baik/pengeluaran ASI</a:t>
            </a:r>
          </a:p>
          <a:p>
            <a:pPr marL="1160463" indent="-450850" algn="just">
              <a:buFont typeface="Courier New" pitchFamily="49" charset="0"/>
              <a:buChar char="o"/>
            </a:pPr>
            <a:r>
              <a:rPr lang="id-ID" dirty="0" smtClean="0"/>
              <a:t>Telah memakai alat kontrasepsi. Anjurkan bila belum</a:t>
            </a:r>
          </a:p>
          <a:p>
            <a:pPr marL="1160463" indent="-450850" algn="just">
              <a:buFont typeface="Courier New" pitchFamily="49" charset="0"/>
              <a:buChar char="o"/>
            </a:pPr>
            <a:r>
              <a:rPr lang="id-ID" dirty="0" smtClean="0"/>
              <a:t>Perkembangan dan pertumbuhan bayi cukup baik atau tidak.</a:t>
            </a:r>
            <a:endParaRPr lang="id-ID" dirty="0"/>
          </a:p>
        </p:txBody>
      </p:sp>
      <p:sp>
        <p:nvSpPr>
          <p:cNvPr id="5" name="Title 1"/>
          <p:cNvSpPr>
            <a:spLocks noGrp="1"/>
          </p:cNvSpPr>
          <p:nvPr>
            <p:ph type="title"/>
          </p:nvPr>
        </p:nvSpPr>
        <p:spPr>
          <a:xfrm>
            <a:off x="2928926" y="714356"/>
            <a:ext cx="3286148" cy="714380"/>
          </a:xfrm>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a:normAutofit fontScale="90000"/>
          </a:bodyPr>
          <a:lstStyle/>
          <a:p>
            <a:r>
              <a:rPr lang="id-ID" b="1" dirty="0" smtClean="0"/>
              <a:t>MASA NIFAS</a:t>
            </a:r>
            <a:endParaRPr lang="id-ID" b="1" dirty="0"/>
          </a:p>
        </p:txBody>
      </p:sp>
      <p:pic>
        <p:nvPicPr>
          <p:cNvPr id="6"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7"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8"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9"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10"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ucapan terima kasi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ucapan terima kasi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30" name="Picture 6" descr="Hasil gambar untuk ucapan terima kasih"/>
          <p:cNvPicPr>
            <a:picLocks noChangeAspect="1" noChangeArrowheads="1"/>
          </p:cNvPicPr>
          <p:nvPr/>
        </p:nvPicPr>
        <p:blipFill>
          <a:blip r:embed="rId2"/>
          <a:srcRect/>
          <a:stretch>
            <a:fillRect/>
          </a:stretch>
        </p:blipFill>
        <p:spPr bwMode="auto">
          <a:xfrm>
            <a:off x="0" y="1"/>
            <a:ext cx="9144000" cy="6934462"/>
          </a:xfrm>
          <a:prstGeom prst="rect">
            <a:avLst/>
          </a:prstGeom>
          <a:noFill/>
        </p:spPr>
      </p:pic>
      <p:pic>
        <p:nvPicPr>
          <p:cNvPr id="9" name="Picture 2" descr="D:\Kasi Advokasi KIE &amp; Institusi Masyarakat\Logo-logo KB\BKKBN.jpg"/>
          <p:cNvPicPr>
            <a:picLocks noChangeAspect="1" noChangeArrowheads="1"/>
          </p:cNvPicPr>
          <p:nvPr/>
        </p:nvPicPr>
        <p:blipFill>
          <a:blip r:embed="rId3"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4" cstate="print"/>
          <a:srcRect/>
          <a:stretch>
            <a:fillRect/>
          </a:stretch>
        </p:blipFill>
        <p:spPr bwMode="auto">
          <a:xfrm>
            <a:off x="8072462" y="6204184"/>
            <a:ext cx="1071569" cy="653840"/>
          </a:xfrm>
          <a:prstGeom prst="rect">
            <a:avLst/>
          </a:prstGeom>
          <a:noFill/>
        </p:spPr>
      </p:pic>
      <p:pic>
        <p:nvPicPr>
          <p:cNvPr id="11" name="Picture 2" descr="D:\Kasi Advokasi KIE &amp; Institusi Masyarakat\Logo-logo KB\Logo Kab HSS.jpg"/>
          <p:cNvPicPr>
            <a:picLocks noChangeAspect="1" noChangeArrowheads="1"/>
          </p:cNvPicPr>
          <p:nvPr/>
        </p:nvPicPr>
        <p:blipFill>
          <a:blip r:embed="rId5"/>
          <a:srcRect/>
          <a:stretch>
            <a:fillRect/>
          </a:stretch>
        </p:blipFill>
        <p:spPr bwMode="auto">
          <a:xfrm>
            <a:off x="8500402" y="0"/>
            <a:ext cx="643598" cy="785794"/>
          </a:xfrm>
          <a:prstGeom prst="rect">
            <a:avLst/>
          </a:prstGeom>
          <a:noFill/>
        </p:spPr>
      </p:pic>
      <p:pic>
        <p:nvPicPr>
          <p:cNvPr id="12" name="Picture 2" descr="D:\Kasi Advokasi KIE &amp; Institusi Masyarakat\Logo-logo KB\Logo KKB.jpg"/>
          <p:cNvPicPr>
            <a:picLocks noChangeAspect="1" noChangeArrowheads="1"/>
          </p:cNvPicPr>
          <p:nvPr/>
        </p:nvPicPr>
        <p:blipFill>
          <a:blip r:embed="rId6" cstate="print"/>
          <a:srcRect/>
          <a:stretch>
            <a:fillRect/>
          </a:stretch>
        </p:blipFill>
        <p:spPr bwMode="auto">
          <a:xfrm>
            <a:off x="0" y="0"/>
            <a:ext cx="644217" cy="642918"/>
          </a:xfrm>
          <a:prstGeom prst="rect">
            <a:avLst/>
          </a:prstGeom>
          <a:noFill/>
        </p:spPr>
      </p:pic>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500042"/>
            <a:ext cx="5400600" cy="792088"/>
          </a:xfrm>
          <a:solidFill>
            <a:schemeClr val="accent2">
              <a:lumMod val="40000"/>
              <a:lumOff val="60000"/>
            </a:schemeClr>
          </a:solidFill>
          <a:effectLst>
            <a:innerShdw blurRad="63500" dist="50800" dir="18900000">
              <a:prstClr val="black">
                <a:alpha val="50000"/>
              </a:prstClr>
            </a:innerShdw>
          </a:effectLst>
          <a:scene3d>
            <a:camera prst="orthographicFront"/>
            <a:lightRig rig="threePt" dir="t"/>
          </a:scene3d>
          <a:sp3d prstMaterial="matte">
            <a:bevelT w="165100" prst="coolSlant"/>
          </a:sp3d>
        </p:spPr>
        <p:txBody>
          <a:bodyPr/>
          <a:lstStyle/>
          <a:p>
            <a:r>
              <a:rPr lang="en-US" b="1" dirty="0" smtClean="0"/>
              <a:t>KEHAMILAN SEHAT</a:t>
            </a:r>
            <a:endParaRPr lang="en-US" b="1" dirty="0"/>
          </a:p>
        </p:txBody>
      </p:sp>
      <p:sp>
        <p:nvSpPr>
          <p:cNvPr id="4" name="Content Placeholder 2"/>
          <p:cNvSpPr txBox="1">
            <a:spLocks/>
          </p:cNvSpPr>
          <p:nvPr/>
        </p:nvSpPr>
        <p:spPr>
          <a:xfrm>
            <a:off x="3643306" y="1428736"/>
            <a:ext cx="4857784" cy="471490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3000" b="1" dirty="0" err="1" smtClean="0"/>
              <a:t>Pemeliharaan</a:t>
            </a:r>
            <a:r>
              <a:rPr lang="en-US" sz="3000" b="1" dirty="0" smtClean="0"/>
              <a:t> </a:t>
            </a:r>
            <a:r>
              <a:rPr lang="en-US" sz="3000" b="1" dirty="0" err="1" smtClean="0"/>
              <a:t>Kehamilan</a:t>
            </a:r>
            <a:r>
              <a:rPr lang="en-US" sz="3000" b="1" dirty="0" smtClean="0"/>
              <a:t> y</a:t>
            </a:r>
            <a:r>
              <a:rPr lang="id-ID" sz="3000" b="1" dirty="0" smtClean="0"/>
              <a:t>an</a:t>
            </a:r>
            <a:r>
              <a:rPr lang="en-US" sz="3000" b="1" dirty="0" smtClean="0"/>
              <a:t>g </a:t>
            </a:r>
            <a:r>
              <a:rPr lang="en-US" sz="3000" b="1" dirty="0" err="1" smtClean="0"/>
              <a:t>sehat</a:t>
            </a:r>
            <a:r>
              <a:rPr lang="en-US" sz="3000" b="1" dirty="0" smtClean="0"/>
              <a:t> </a:t>
            </a:r>
            <a:r>
              <a:rPr lang="en-US" sz="3000" b="1" dirty="0" err="1" smtClean="0"/>
              <a:t>terdiri</a:t>
            </a:r>
            <a:r>
              <a:rPr lang="en-US" sz="3000" b="1" dirty="0" smtClean="0"/>
              <a:t> </a:t>
            </a:r>
            <a:r>
              <a:rPr lang="en-US" sz="3000" b="1" dirty="0" err="1" smtClean="0"/>
              <a:t>dari</a:t>
            </a:r>
            <a:r>
              <a:rPr lang="en-US" sz="3000" b="1" dirty="0" smtClean="0"/>
              <a:t> :</a:t>
            </a:r>
          </a:p>
          <a:p>
            <a:pPr algn="just"/>
            <a:r>
              <a:rPr lang="en-US" sz="3000" b="1" dirty="0" err="1" smtClean="0"/>
              <a:t>Pemeliharaan</a:t>
            </a:r>
            <a:r>
              <a:rPr lang="id-ID" sz="3000" b="1" dirty="0" smtClean="0"/>
              <a:t> </a:t>
            </a:r>
            <a:r>
              <a:rPr lang="en-US" sz="3000" b="1" dirty="0" smtClean="0"/>
              <a:t>/</a:t>
            </a:r>
            <a:r>
              <a:rPr lang="id-ID" sz="3000" b="1" dirty="0" smtClean="0"/>
              <a:t> </a:t>
            </a:r>
            <a:r>
              <a:rPr lang="en-US" sz="3000" b="1" dirty="0" err="1" smtClean="0"/>
              <a:t>asuhan</a:t>
            </a:r>
            <a:r>
              <a:rPr lang="en-US" sz="3000" b="1" dirty="0" smtClean="0"/>
              <a:t> </a:t>
            </a:r>
            <a:r>
              <a:rPr lang="en-US" sz="3000" b="1" dirty="0" err="1" smtClean="0"/>
              <a:t>masa</a:t>
            </a:r>
            <a:r>
              <a:rPr lang="en-US" sz="3000" b="1" dirty="0" smtClean="0"/>
              <a:t> </a:t>
            </a:r>
            <a:r>
              <a:rPr lang="en-US" sz="3000" b="1" dirty="0" err="1" smtClean="0"/>
              <a:t>kehamilan</a:t>
            </a:r>
            <a:r>
              <a:rPr lang="en-US" sz="3000" b="1" dirty="0" smtClean="0"/>
              <a:t> (antenatal</a:t>
            </a:r>
            <a:r>
              <a:rPr lang="id-ID" sz="3000" b="1" dirty="0" smtClean="0"/>
              <a:t>)</a:t>
            </a:r>
            <a:r>
              <a:rPr lang="en-US" sz="3000" b="1" dirty="0" smtClean="0"/>
              <a:t> </a:t>
            </a:r>
            <a:r>
              <a:rPr lang="id-ID" sz="3000" b="1" dirty="0" smtClean="0"/>
              <a:t> </a:t>
            </a:r>
            <a:r>
              <a:rPr lang="en-US" sz="3000" b="1" dirty="0" smtClean="0"/>
              <a:t>y</a:t>
            </a:r>
            <a:r>
              <a:rPr lang="id-ID" sz="3000" b="1" dirty="0" smtClean="0"/>
              <a:t>an</a:t>
            </a:r>
            <a:r>
              <a:rPr lang="en-US" sz="3000" b="1" dirty="0" smtClean="0"/>
              <a:t>g </a:t>
            </a:r>
            <a:r>
              <a:rPr lang="id-ID" sz="3000" b="1" dirty="0" smtClean="0"/>
              <a:t> </a:t>
            </a:r>
            <a:r>
              <a:rPr lang="en-US" sz="3000" b="1" dirty="0" err="1" smtClean="0"/>
              <a:t>berkualitas</a:t>
            </a:r>
            <a:r>
              <a:rPr lang="en-US" sz="3000" b="1" dirty="0" smtClean="0"/>
              <a:t>.</a:t>
            </a:r>
          </a:p>
          <a:p>
            <a:pPr algn="just"/>
            <a:r>
              <a:rPr lang="en-US" sz="3000" b="1" dirty="0" err="1" smtClean="0"/>
              <a:t>Pertolongan</a:t>
            </a:r>
            <a:r>
              <a:rPr lang="en-US" sz="3000" b="1" dirty="0" smtClean="0"/>
              <a:t> </a:t>
            </a:r>
            <a:r>
              <a:rPr lang="en-US" sz="3000" b="1" dirty="0" err="1" smtClean="0"/>
              <a:t>persalinan</a:t>
            </a:r>
            <a:r>
              <a:rPr lang="en-US" sz="3000" b="1" dirty="0" smtClean="0"/>
              <a:t> y</a:t>
            </a:r>
            <a:r>
              <a:rPr lang="id-ID" sz="3000" b="1" dirty="0" smtClean="0"/>
              <a:t>an</a:t>
            </a:r>
            <a:r>
              <a:rPr lang="en-US" sz="3000" b="1" dirty="0" smtClean="0"/>
              <a:t>g </a:t>
            </a:r>
            <a:r>
              <a:rPr lang="en-US" sz="3000" b="1" dirty="0" err="1" smtClean="0"/>
              <a:t>bersih</a:t>
            </a:r>
            <a:r>
              <a:rPr lang="en-US" sz="3000" b="1" dirty="0" smtClean="0"/>
              <a:t> </a:t>
            </a:r>
            <a:r>
              <a:rPr lang="en-US" sz="3000" b="1" dirty="0" err="1" smtClean="0"/>
              <a:t>serta</a:t>
            </a:r>
            <a:r>
              <a:rPr lang="en-US" sz="3000" b="1" dirty="0" smtClean="0"/>
              <a:t> </a:t>
            </a:r>
            <a:r>
              <a:rPr lang="en-US" sz="3000" b="1" dirty="0" err="1" smtClean="0"/>
              <a:t>aman</a:t>
            </a:r>
            <a:r>
              <a:rPr lang="en-US" sz="3000" b="1" dirty="0" smtClean="0"/>
              <a:t>.</a:t>
            </a:r>
          </a:p>
          <a:p>
            <a:pPr algn="just"/>
            <a:r>
              <a:rPr lang="en-US" sz="3000" b="1" dirty="0" err="1" smtClean="0"/>
              <a:t>Pemeliharaan</a:t>
            </a:r>
            <a:r>
              <a:rPr lang="en-US" sz="3000" b="1" dirty="0" smtClean="0"/>
              <a:t>/</a:t>
            </a:r>
            <a:r>
              <a:rPr lang="en-US" sz="3000" b="1" dirty="0" err="1" smtClean="0"/>
              <a:t>asuhan</a:t>
            </a:r>
            <a:r>
              <a:rPr lang="en-US" sz="3000" b="1" dirty="0" smtClean="0"/>
              <a:t> </a:t>
            </a:r>
            <a:r>
              <a:rPr lang="en-US" sz="3000" b="1" dirty="0" err="1" smtClean="0"/>
              <a:t>sesudah</a:t>
            </a:r>
            <a:r>
              <a:rPr lang="en-US" sz="3000" b="1" dirty="0" smtClean="0"/>
              <a:t> </a:t>
            </a:r>
            <a:r>
              <a:rPr lang="en-US" sz="3000" b="1" dirty="0" err="1" smtClean="0"/>
              <a:t>melahirkan</a:t>
            </a:r>
            <a:r>
              <a:rPr lang="en-US" sz="3000" b="1" dirty="0" smtClean="0"/>
              <a:t>/ </a:t>
            </a:r>
            <a:r>
              <a:rPr lang="en-US" sz="3000" b="1" dirty="0" err="1" smtClean="0"/>
              <a:t>masa</a:t>
            </a:r>
            <a:r>
              <a:rPr lang="en-US" sz="3000" b="1" dirty="0" smtClean="0"/>
              <a:t> </a:t>
            </a:r>
            <a:r>
              <a:rPr lang="en-US" sz="3000" b="1" dirty="0" err="1" smtClean="0"/>
              <a:t>nifas</a:t>
            </a:r>
            <a:r>
              <a:rPr lang="en-US" sz="3000" b="1" dirty="0" smtClean="0"/>
              <a:t> (</a:t>
            </a:r>
            <a:r>
              <a:rPr lang="en-US" sz="3000" b="1" dirty="0" err="1" smtClean="0"/>
              <a:t>paspartum</a:t>
            </a:r>
            <a:r>
              <a:rPr lang="en-US" sz="3000" b="1" dirty="0" smtClean="0"/>
              <a:t>) </a:t>
            </a:r>
            <a:r>
              <a:rPr lang="en-US" sz="3000" b="1" dirty="0" err="1" smtClean="0"/>
              <a:t>bagi</a:t>
            </a:r>
            <a:r>
              <a:rPr lang="en-US" sz="3000" b="1" dirty="0" smtClean="0"/>
              <a:t> </a:t>
            </a:r>
            <a:r>
              <a:rPr lang="en-US" sz="3000" b="1" dirty="0" err="1" smtClean="0"/>
              <a:t>si</a:t>
            </a:r>
            <a:r>
              <a:rPr lang="en-US" sz="3000" b="1" dirty="0" smtClean="0"/>
              <a:t> </a:t>
            </a:r>
            <a:r>
              <a:rPr lang="en-US" sz="3000" b="1" dirty="0" err="1" smtClean="0"/>
              <a:t>ibu</a:t>
            </a:r>
            <a:r>
              <a:rPr lang="en-US" sz="3000" b="1" dirty="0" smtClean="0"/>
              <a:t> </a:t>
            </a:r>
            <a:r>
              <a:rPr lang="en-US" sz="3000" b="1" dirty="0" err="1" smtClean="0"/>
              <a:t>dan</a:t>
            </a:r>
            <a:r>
              <a:rPr lang="en-US" sz="3000" b="1" dirty="0" smtClean="0"/>
              <a:t> </a:t>
            </a:r>
            <a:r>
              <a:rPr lang="en-US" sz="3000" b="1" dirty="0" err="1" smtClean="0"/>
              <a:t>bayi</a:t>
            </a:r>
            <a:r>
              <a:rPr lang="en-US" sz="3000" b="1" dirty="0" smtClean="0"/>
              <a:t>.</a:t>
            </a:r>
            <a:endParaRPr lang="en-US" sz="3000" b="1" dirty="0"/>
          </a:p>
        </p:txBody>
      </p:sp>
      <p:pic>
        <p:nvPicPr>
          <p:cNvPr id="6"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7"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8"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9"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pic>
        <p:nvPicPr>
          <p:cNvPr id="11" name="Picture 10" descr="C:\Users\ACER\AppData\Local\Microsoft\Windows\Temporary Internet Files\Content.Word\IMG20180116154636.jpg"/>
          <p:cNvPicPr/>
          <p:nvPr/>
        </p:nvPicPr>
        <p:blipFill rotWithShape="1">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5501" t="16029" r="2590" b="3342"/>
          <a:stretch/>
        </p:blipFill>
        <p:spPr bwMode="auto">
          <a:xfrm>
            <a:off x="500034" y="2143116"/>
            <a:ext cx="3019646" cy="3429024"/>
          </a:xfrm>
          <a:prstGeom prst="rect">
            <a:avLst/>
          </a:prstGeom>
          <a:noFill/>
          <a:ln>
            <a:noFill/>
          </a:ln>
          <a:effectLst>
            <a:glow rad="228600">
              <a:schemeClr val="accent2">
                <a:satMod val="175000"/>
                <a:alpha val="40000"/>
              </a:schemeClr>
            </a:glow>
          </a:effectLst>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2"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extLst>
      <p:ext uri="{BB962C8B-B14F-4D97-AF65-F5344CB8AC3E}">
        <p14:creationId xmlns="" xmlns:p14="http://schemas.microsoft.com/office/powerpoint/2010/main" val="245900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75928" y="2571744"/>
            <a:ext cx="8272536" cy="1642194"/>
          </a:xfrm>
          <a:prstGeom prst="rect">
            <a:avLst/>
          </a:prstGeom>
          <a:solidFill>
            <a:schemeClr val="accent6">
              <a:lumMod val="40000"/>
              <a:lumOff val="60000"/>
            </a:schemeClr>
          </a:solidFill>
          <a:ln w="38100">
            <a:solidFill>
              <a:schemeClr val="accent4">
                <a:lumMod val="50000"/>
              </a:schemeClr>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t>Kapan</a:t>
            </a:r>
            <a:r>
              <a:rPr lang="en-US" b="1" dirty="0" smtClean="0"/>
              <a:t> </a:t>
            </a:r>
            <a:r>
              <a:rPr lang="en-US" b="1" dirty="0" err="1" smtClean="0"/>
              <a:t>seorang</a:t>
            </a:r>
            <a:r>
              <a:rPr lang="en-US" b="1" dirty="0" smtClean="0"/>
              <a:t> </a:t>
            </a:r>
            <a:r>
              <a:rPr lang="en-US" b="1" dirty="0" err="1" smtClean="0"/>
              <a:t>wanita</a:t>
            </a:r>
            <a:r>
              <a:rPr lang="en-US" b="1" dirty="0" smtClean="0"/>
              <a:t> </a:t>
            </a:r>
            <a:r>
              <a:rPr lang="en-US" b="1" dirty="0" err="1" smtClean="0"/>
              <a:t>sebaiknya</a:t>
            </a:r>
            <a:r>
              <a:rPr lang="en-US" b="1" dirty="0" smtClean="0"/>
              <a:t> </a:t>
            </a:r>
            <a:r>
              <a:rPr lang="en-US" b="1" dirty="0" err="1" smtClean="0"/>
              <a:t>hamil</a:t>
            </a:r>
            <a:r>
              <a:rPr lang="en-US" b="1" dirty="0" smtClean="0"/>
              <a:t> </a:t>
            </a:r>
            <a:r>
              <a:rPr lang="en-US" b="1" dirty="0" err="1" smtClean="0"/>
              <a:t>pertama</a:t>
            </a:r>
            <a:r>
              <a:rPr lang="en-US" b="1" dirty="0" smtClean="0"/>
              <a:t> ?</a:t>
            </a:r>
            <a:endParaRPr lang="en-US" b="1" dirty="0"/>
          </a:p>
        </p:txBody>
      </p:sp>
      <p:pic>
        <p:nvPicPr>
          <p:cNvPr id="6"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11"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12"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3"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14" name="Title 1"/>
          <p:cNvSpPr txBox="1">
            <a:spLocks/>
          </p:cNvSpPr>
          <p:nvPr/>
        </p:nvSpPr>
        <p:spPr>
          <a:xfrm>
            <a:off x="467544" y="4500570"/>
            <a:ext cx="8280920" cy="1642194"/>
          </a:xfrm>
          <a:prstGeom prst="rect">
            <a:avLst/>
          </a:prstGeom>
          <a:solidFill>
            <a:schemeClr val="accent2">
              <a:lumMod val="40000"/>
              <a:lumOff val="60000"/>
            </a:schemeClr>
          </a:solidFill>
          <a:ln w="38100">
            <a:solidFill>
              <a:schemeClr val="accent4">
                <a:lumMod val="50000"/>
              </a:schemeClr>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t>Kapan</a:t>
            </a:r>
            <a:r>
              <a:rPr lang="en-US" b="1" dirty="0" smtClean="0"/>
              <a:t> </a:t>
            </a:r>
            <a:r>
              <a:rPr lang="en-US" b="1" dirty="0" err="1" smtClean="0"/>
              <a:t>seorang</a:t>
            </a:r>
            <a:r>
              <a:rPr lang="en-US" b="1" dirty="0" smtClean="0"/>
              <a:t> </a:t>
            </a:r>
            <a:r>
              <a:rPr lang="en-US" b="1" dirty="0" err="1" smtClean="0"/>
              <a:t>wanita</a:t>
            </a:r>
            <a:r>
              <a:rPr lang="en-US" b="1" dirty="0" smtClean="0"/>
              <a:t> </a:t>
            </a:r>
            <a:r>
              <a:rPr lang="en-US" b="1" dirty="0" err="1" smtClean="0"/>
              <a:t>sebaiknya</a:t>
            </a:r>
            <a:r>
              <a:rPr lang="en-US" b="1" dirty="0" smtClean="0"/>
              <a:t> </a:t>
            </a:r>
            <a:r>
              <a:rPr lang="en-US" b="1" dirty="0" err="1" smtClean="0"/>
              <a:t>tidak</a:t>
            </a:r>
            <a:r>
              <a:rPr lang="en-US" b="1" dirty="0" smtClean="0"/>
              <a:t> </a:t>
            </a:r>
            <a:r>
              <a:rPr lang="en-US" b="1" dirty="0" err="1" smtClean="0"/>
              <a:t>melahirkan</a:t>
            </a:r>
            <a:r>
              <a:rPr lang="en-US" b="1" dirty="0" smtClean="0"/>
              <a:t> </a:t>
            </a:r>
            <a:r>
              <a:rPr lang="en-US" b="1" dirty="0" err="1" smtClean="0"/>
              <a:t>lagi</a:t>
            </a:r>
            <a:r>
              <a:rPr lang="en-US" b="1" dirty="0" smtClean="0"/>
              <a:t>  ?</a:t>
            </a:r>
            <a:endParaRPr lang="en-US" b="1" dirty="0"/>
          </a:p>
        </p:txBody>
      </p:sp>
      <p:sp>
        <p:nvSpPr>
          <p:cNvPr id="16" name="Title 1"/>
          <p:cNvSpPr>
            <a:spLocks noGrp="1"/>
          </p:cNvSpPr>
          <p:nvPr>
            <p:ph type="title"/>
          </p:nvPr>
        </p:nvSpPr>
        <p:spPr>
          <a:xfrm>
            <a:off x="475928" y="643798"/>
            <a:ext cx="8272536" cy="1642194"/>
          </a:xfrm>
          <a:solidFill>
            <a:schemeClr val="accent4">
              <a:lumMod val="40000"/>
              <a:lumOff val="60000"/>
            </a:schemeClr>
          </a:solidFill>
          <a:ln w="38100">
            <a:solidFill>
              <a:schemeClr val="accent4">
                <a:lumMod val="50000"/>
              </a:schemeClr>
            </a:solidFill>
          </a:ln>
        </p:spPr>
        <p:txBody>
          <a:bodyPr>
            <a:normAutofit/>
          </a:bodyPr>
          <a:lstStyle/>
          <a:p>
            <a:r>
              <a:rPr lang="en-US" b="1" dirty="0" err="1" smtClean="0"/>
              <a:t>Apa</a:t>
            </a:r>
            <a:r>
              <a:rPr lang="en-US" b="1" dirty="0" smtClean="0"/>
              <a:t> </a:t>
            </a:r>
            <a:r>
              <a:rPr lang="en-US" b="1" dirty="0" err="1"/>
              <a:t>t</a:t>
            </a:r>
            <a:r>
              <a:rPr lang="en-US" b="1" dirty="0" err="1" smtClean="0"/>
              <a:t>ujuan</a:t>
            </a:r>
            <a:r>
              <a:rPr lang="en-US" b="1" dirty="0" smtClean="0"/>
              <a:t> </a:t>
            </a:r>
            <a:r>
              <a:rPr lang="en-US" b="1" dirty="0" err="1"/>
              <a:t>p</a:t>
            </a:r>
            <a:r>
              <a:rPr lang="en-US" b="1" dirty="0" err="1" smtClean="0"/>
              <a:t>emeliharaan</a:t>
            </a:r>
            <a:r>
              <a:rPr lang="en-US" b="1" dirty="0" smtClean="0"/>
              <a:t> </a:t>
            </a:r>
            <a:r>
              <a:rPr lang="en-US" b="1" dirty="0" err="1" smtClean="0"/>
              <a:t>kehamilan</a:t>
            </a:r>
            <a:r>
              <a:rPr lang="en-US" b="1" dirty="0"/>
              <a:t> </a:t>
            </a:r>
            <a:r>
              <a:rPr lang="en-US" b="1" dirty="0" smtClean="0"/>
              <a:t>?</a:t>
            </a:r>
            <a:endParaRPr lang="en-US" b="1" dirty="0"/>
          </a:p>
        </p:txBody>
      </p:sp>
      <p:sp>
        <p:nvSpPr>
          <p:cNvPr id="10"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extLst>
      <p:ext uri="{BB962C8B-B14F-4D97-AF65-F5344CB8AC3E}">
        <p14:creationId xmlns="" xmlns:p14="http://schemas.microsoft.com/office/powerpoint/2010/main" val="38083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2018" y="2340900"/>
            <a:ext cx="8784976" cy="2088232"/>
          </a:xfrm>
          <a:prstGeom prst="rect">
            <a:avLst/>
          </a:prstGeom>
          <a:solidFill>
            <a:schemeClr val="accent6">
              <a:lumMod val="40000"/>
              <a:lumOff val="60000"/>
            </a:schemeClr>
          </a:solidFill>
          <a:ln w="28575">
            <a:solidFill>
              <a:schemeClr val="accent1">
                <a:lumMod val="60000"/>
                <a:lumOff val="4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600" b="1" dirty="0" err="1" smtClean="0"/>
              <a:t>Seorang</a:t>
            </a:r>
            <a:r>
              <a:rPr lang="en-US" sz="2600" b="1" dirty="0" smtClean="0"/>
              <a:t> </a:t>
            </a:r>
            <a:r>
              <a:rPr lang="en-US" sz="2600" b="1" dirty="0" err="1" smtClean="0"/>
              <a:t>wanita</a:t>
            </a:r>
            <a:r>
              <a:rPr lang="en-US" sz="2600" b="1" dirty="0" smtClean="0"/>
              <a:t> </a:t>
            </a:r>
            <a:r>
              <a:rPr lang="en-US" sz="2600" b="1" dirty="0" err="1" smtClean="0"/>
              <a:t>sebaiknya</a:t>
            </a:r>
            <a:r>
              <a:rPr lang="en-US" sz="2600" b="1" dirty="0" smtClean="0"/>
              <a:t> </a:t>
            </a:r>
            <a:r>
              <a:rPr lang="en-US" sz="2600" b="1" dirty="0" err="1" smtClean="0"/>
              <a:t>hamil</a:t>
            </a:r>
            <a:r>
              <a:rPr lang="en-US" sz="2600" b="1" dirty="0" smtClean="0"/>
              <a:t> </a:t>
            </a:r>
            <a:r>
              <a:rPr lang="en-US" sz="2600" b="1" dirty="0" err="1" smtClean="0"/>
              <a:t>pertama</a:t>
            </a:r>
            <a:r>
              <a:rPr lang="en-US" sz="2600" b="1" dirty="0" smtClean="0"/>
              <a:t> </a:t>
            </a:r>
            <a:r>
              <a:rPr lang="en-US" sz="2600" b="1" dirty="0" err="1" smtClean="0"/>
              <a:t>pada</a:t>
            </a:r>
            <a:r>
              <a:rPr lang="en-US" sz="2600" b="1" dirty="0" smtClean="0"/>
              <a:t> </a:t>
            </a:r>
            <a:r>
              <a:rPr lang="en-US" sz="2600" b="1" dirty="0" err="1" smtClean="0"/>
              <a:t>usia</a:t>
            </a:r>
            <a:r>
              <a:rPr lang="en-US" sz="2600" b="1" dirty="0" smtClean="0"/>
              <a:t> 20 </a:t>
            </a:r>
            <a:r>
              <a:rPr lang="en-US" sz="2600" b="1" dirty="0" err="1" smtClean="0"/>
              <a:t>tahun</a:t>
            </a:r>
            <a:r>
              <a:rPr lang="en-US" sz="2600" b="1" dirty="0" smtClean="0"/>
              <a:t> </a:t>
            </a:r>
            <a:r>
              <a:rPr lang="en-US" sz="2600" b="1" dirty="0" err="1" smtClean="0"/>
              <a:t>atau</a:t>
            </a:r>
            <a:r>
              <a:rPr lang="en-US" sz="2600" b="1" dirty="0" smtClean="0"/>
              <a:t> </a:t>
            </a:r>
            <a:r>
              <a:rPr lang="en-US" sz="2600" b="1" dirty="0" err="1" smtClean="0"/>
              <a:t>lebih</a:t>
            </a:r>
            <a:r>
              <a:rPr lang="en-US" sz="2600" b="1" dirty="0" smtClean="0"/>
              <a:t>, </a:t>
            </a:r>
            <a:r>
              <a:rPr lang="en-US" sz="2600" b="1" dirty="0" err="1" smtClean="0"/>
              <a:t>karena</a:t>
            </a:r>
            <a:r>
              <a:rPr lang="en-US" sz="2600" b="1" dirty="0" smtClean="0"/>
              <a:t> </a:t>
            </a:r>
            <a:r>
              <a:rPr lang="en-US" sz="2600" b="1" dirty="0" err="1" smtClean="0"/>
              <a:t>pada</a:t>
            </a:r>
            <a:r>
              <a:rPr lang="en-US" sz="2600" b="1" dirty="0" smtClean="0"/>
              <a:t> </a:t>
            </a:r>
            <a:r>
              <a:rPr lang="en-US" sz="2600" b="1" dirty="0" err="1" smtClean="0"/>
              <a:t>masa</a:t>
            </a:r>
            <a:r>
              <a:rPr lang="en-US" sz="2600" b="1" dirty="0" smtClean="0"/>
              <a:t> </a:t>
            </a:r>
            <a:r>
              <a:rPr lang="en-US" sz="2600" b="1" dirty="0" err="1" smtClean="0"/>
              <a:t>itu</a:t>
            </a:r>
            <a:r>
              <a:rPr lang="en-US" sz="2600" b="1" dirty="0" smtClean="0"/>
              <a:t> organ </a:t>
            </a:r>
            <a:r>
              <a:rPr lang="en-US" sz="2600" b="1" dirty="0" err="1" smtClean="0"/>
              <a:t>sistim</a:t>
            </a:r>
            <a:r>
              <a:rPr lang="en-US" sz="2600" b="1" dirty="0" smtClean="0"/>
              <a:t> </a:t>
            </a:r>
            <a:r>
              <a:rPr lang="en-US" sz="2600" b="1" dirty="0" err="1" smtClean="0"/>
              <a:t>reproduksinya</a:t>
            </a:r>
            <a:r>
              <a:rPr lang="en-US" sz="2600" b="1" dirty="0" smtClean="0"/>
              <a:t> </a:t>
            </a:r>
            <a:r>
              <a:rPr lang="en-US" sz="2600" b="1" dirty="0" err="1" smtClean="0"/>
              <a:t>telah</a:t>
            </a:r>
            <a:r>
              <a:rPr lang="en-US" sz="2600" b="1" dirty="0" smtClean="0"/>
              <a:t> </a:t>
            </a:r>
            <a:r>
              <a:rPr lang="en-US" sz="2600" b="1" dirty="0" err="1" smtClean="0"/>
              <a:t>sempurna</a:t>
            </a:r>
            <a:r>
              <a:rPr lang="en-US" sz="2600" b="1" dirty="0" smtClean="0"/>
              <a:t> </a:t>
            </a:r>
            <a:r>
              <a:rPr lang="en-US" sz="2600" b="1" dirty="0" err="1" smtClean="0"/>
              <a:t>menerima</a:t>
            </a:r>
            <a:r>
              <a:rPr lang="en-US" sz="2600" b="1" dirty="0" smtClean="0"/>
              <a:t> </a:t>
            </a:r>
            <a:r>
              <a:rPr lang="en-US" sz="2600" b="1" dirty="0" err="1" smtClean="0"/>
              <a:t>kahamilan</a:t>
            </a:r>
            <a:r>
              <a:rPr lang="en-US" sz="2600" b="1" dirty="0" smtClean="0"/>
              <a:t> </a:t>
            </a:r>
            <a:r>
              <a:rPr lang="en-US" sz="2600" b="1" dirty="0" err="1" smtClean="0"/>
              <a:t>dan</a:t>
            </a:r>
            <a:r>
              <a:rPr lang="en-US" sz="2600" b="1" dirty="0" smtClean="0"/>
              <a:t> </a:t>
            </a:r>
            <a:r>
              <a:rPr lang="en-US" sz="2600" b="1" dirty="0" err="1" smtClean="0"/>
              <a:t>secara</a:t>
            </a:r>
            <a:r>
              <a:rPr lang="en-US" sz="2600" b="1" dirty="0" smtClean="0"/>
              <a:t> mental </a:t>
            </a:r>
            <a:r>
              <a:rPr lang="en-US" sz="2600" b="1" dirty="0" err="1" smtClean="0"/>
              <a:t>dan</a:t>
            </a:r>
            <a:r>
              <a:rPr lang="en-US" sz="2600" b="1" dirty="0" smtClean="0"/>
              <a:t> </a:t>
            </a:r>
            <a:r>
              <a:rPr lang="en-US" sz="2600" b="1" dirty="0" err="1" smtClean="0"/>
              <a:t>sosial</a:t>
            </a:r>
            <a:r>
              <a:rPr lang="en-US" sz="2600" b="1" dirty="0" smtClean="0"/>
              <a:t> </a:t>
            </a:r>
            <a:r>
              <a:rPr lang="en-US" sz="2600" b="1" dirty="0" err="1" smtClean="0"/>
              <a:t>telah</a:t>
            </a:r>
            <a:r>
              <a:rPr lang="en-US" sz="2600" b="1" dirty="0" smtClean="0"/>
              <a:t> </a:t>
            </a:r>
            <a:r>
              <a:rPr lang="en-US" sz="2600" b="1" dirty="0" err="1" smtClean="0"/>
              <a:t>siap</a:t>
            </a:r>
            <a:r>
              <a:rPr lang="en-US" sz="2600" b="1" dirty="0" smtClean="0"/>
              <a:t> </a:t>
            </a:r>
            <a:r>
              <a:rPr lang="en-US" sz="2600" b="1" dirty="0" err="1" smtClean="0"/>
              <a:t>menjadi</a:t>
            </a:r>
            <a:r>
              <a:rPr lang="en-US" sz="2600" b="1" dirty="0" smtClean="0"/>
              <a:t> </a:t>
            </a:r>
            <a:r>
              <a:rPr lang="en-US" sz="2600" b="1" dirty="0" err="1" smtClean="0"/>
              <a:t>ibu</a:t>
            </a:r>
            <a:r>
              <a:rPr lang="en-US" sz="2600" b="1" dirty="0" smtClean="0"/>
              <a:t>, </a:t>
            </a:r>
            <a:r>
              <a:rPr lang="en-US" sz="2600" b="1" dirty="0" err="1" smtClean="0"/>
              <a:t>sehingga</a:t>
            </a:r>
            <a:r>
              <a:rPr lang="en-US" sz="2600" b="1" dirty="0" smtClean="0"/>
              <a:t> </a:t>
            </a:r>
            <a:r>
              <a:rPr lang="en-US" sz="2600" b="1" dirty="0" err="1" smtClean="0"/>
              <a:t>mampu</a:t>
            </a:r>
            <a:r>
              <a:rPr lang="en-US" sz="2600" b="1" dirty="0" smtClean="0"/>
              <a:t> </a:t>
            </a:r>
            <a:r>
              <a:rPr lang="en-US" sz="2600" b="1" dirty="0" err="1" smtClean="0"/>
              <a:t>merawat</a:t>
            </a:r>
            <a:r>
              <a:rPr lang="en-US" sz="2600" b="1" dirty="0" smtClean="0"/>
              <a:t> </a:t>
            </a:r>
            <a:r>
              <a:rPr lang="en-US" sz="2600" b="1" dirty="0" err="1" smtClean="0"/>
              <a:t>diri</a:t>
            </a:r>
            <a:r>
              <a:rPr lang="en-US" sz="2600" b="1" dirty="0" smtClean="0"/>
              <a:t> </a:t>
            </a:r>
            <a:r>
              <a:rPr lang="en-US" sz="2600" b="1" dirty="0" err="1" smtClean="0"/>
              <a:t>dan</a:t>
            </a:r>
            <a:r>
              <a:rPr lang="en-US" sz="2600" b="1" dirty="0" smtClean="0"/>
              <a:t> </a:t>
            </a:r>
            <a:r>
              <a:rPr lang="en-US" sz="2600" b="1" dirty="0" err="1" smtClean="0"/>
              <a:t>bayinya</a:t>
            </a:r>
            <a:r>
              <a:rPr lang="en-US" sz="2600" b="1" dirty="0" smtClean="0"/>
              <a:t>.</a:t>
            </a:r>
          </a:p>
        </p:txBody>
      </p:sp>
      <p:pic>
        <p:nvPicPr>
          <p:cNvPr id="11"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12"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13"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4"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10" name="Content Placeholder 2"/>
          <p:cNvSpPr txBox="1">
            <a:spLocks/>
          </p:cNvSpPr>
          <p:nvPr/>
        </p:nvSpPr>
        <p:spPr>
          <a:xfrm>
            <a:off x="177489" y="629808"/>
            <a:ext cx="8784976" cy="1656184"/>
          </a:xfrm>
          <a:prstGeom prst="rect">
            <a:avLst/>
          </a:prstGeom>
          <a:solidFill>
            <a:schemeClr val="accent4">
              <a:lumMod val="40000"/>
              <a:lumOff val="60000"/>
            </a:schemeClr>
          </a:solidFill>
          <a:ln w="28575">
            <a:solidFill>
              <a:schemeClr val="tx2">
                <a:lumMod val="60000"/>
                <a:lumOff val="4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600" b="1" dirty="0" err="1" smtClean="0"/>
              <a:t>Tujuan</a:t>
            </a:r>
            <a:r>
              <a:rPr lang="en-US" sz="2600" b="1" dirty="0" smtClean="0"/>
              <a:t> </a:t>
            </a:r>
            <a:r>
              <a:rPr lang="en-US" sz="2600" b="1" dirty="0" err="1" smtClean="0"/>
              <a:t>pemeliharaan</a:t>
            </a:r>
            <a:r>
              <a:rPr lang="en-US" sz="2600" b="1" dirty="0" smtClean="0"/>
              <a:t> </a:t>
            </a:r>
            <a:r>
              <a:rPr lang="en-US" sz="2600" b="1" dirty="0" err="1" smtClean="0"/>
              <a:t>kehamilan</a:t>
            </a:r>
            <a:r>
              <a:rPr lang="en-US" sz="2600" b="1" dirty="0" smtClean="0"/>
              <a:t> </a:t>
            </a:r>
            <a:r>
              <a:rPr lang="en-US" sz="2600" b="1" dirty="0" err="1" smtClean="0"/>
              <a:t>adalah</a:t>
            </a:r>
            <a:r>
              <a:rPr lang="en-US" sz="2600" b="1" dirty="0" smtClean="0"/>
              <a:t> </a:t>
            </a:r>
            <a:r>
              <a:rPr lang="en-US" sz="2600" b="1" dirty="0" err="1" smtClean="0"/>
              <a:t>untuk</a:t>
            </a:r>
            <a:r>
              <a:rPr lang="en-US" sz="2600" b="1" dirty="0" smtClean="0"/>
              <a:t> </a:t>
            </a:r>
            <a:r>
              <a:rPr lang="en-US" sz="2600" b="1" dirty="0" err="1" smtClean="0"/>
              <a:t>mendeteksi</a:t>
            </a:r>
            <a:r>
              <a:rPr lang="en-US" sz="2600" b="1" dirty="0" smtClean="0"/>
              <a:t> </a:t>
            </a:r>
            <a:r>
              <a:rPr lang="en-US" sz="2600" b="1" dirty="0" err="1" smtClean="0"/>
              <a:t>secara</a:t>
            </a:r>
            <a:r>
              <a:rPr lang="en-US" sz="2600" b="1" dirty="0" smtClean="0"/>
              <a:t> </a:t>
            </a:r>
            <a:r>
              <a:rPr lang="en-US" sz="2600" b="1" dirty="0" err="1" smtClean="0"/>
              <a:t>dini</a:t>
            </a:r>
            <a:r>
              <a:rPr lang="en-US" sz="2600" b="1" dirty="0" smtClean="0"/>
              <a:t> </a:t>
            </a:r>
            <a:r>
              <a:rPr lang="en-US" sz="2600" b="1" dirty="0" err="1" smtClean="0"/>
              <a:t>dan</a:t>
            </a:r>
            <a:r>
              <a:rPr lang="en-US" sz="2600" b="1" dirty="0" smtClean="0"/>
              <a:t> </a:t>
            </a:r>
            <a:r>
              <a:rPr lang="en-US" sz="2600" b="1" dirty="0" err="1" smtClean="0"/>
              <a:t>menangani</a:t>
            </a:r>
            <a:r>
              <a:rPr lang="en-US" sz="2600" b="1" dirty="0" smtClean="0"/>
              <a:t> </a:t>
            </a:r>
            <a:r>
              <a:rPr lang="en-US" sz="2600" b="1" dirty="0" err="1" smtClean="0"/>
              <a:t>komplikasi</a:t>
            </a:r>
            <a:r>
              <a:rPr lang="en-US" sz="2600" b="1" dirty="0" smtClean="0"/>
              <a:t> </a:t>
            </a:r>
            <a:r>
              <a:rPr lang="en-US" sz="2600" b="1" dirty="0" err="1" smtClean="0"/>
              <a:t>berbagai</a:t>
            </a:r>
            <a:r>
              <a:rPr lang="en-US" sz="2600" b="1" dirty="0" smtClean="0"/>
              <a:t> </a:t>
            </a:r>
            <a:r>
              <a:rPr lang="en-US" sz="2600" b="1" dirty="0" err="1" smtClean="0"/>
              <a:t>penyulit</a:t>
            </a:r>
            <a:r>
              <a:rPr lang="en-US" sz="2600" b="1" dirty="0" smtClean="0"/>
              <a:t> </a:t>
            </a:r>
            <a:r>
              <a:rPr lang="en-US" sz="2600" b="1" dirty="0" err="1" smtClean="0"/>
              <a:t>kehamilan</a:t>
            </a:r>
            <a:r>
              <a:rPr lang="en-US" sz="2600" b="1" dirty="0" smtClean="0"/>
              <a:t>, </a:t>
            </a:r>
            <a:r>
              <a:rPr lang="en-US" sz="2600" b="1" dirty="0" err="1" smtClean="0"/>
              <a:t>persalinan</a:t>
            </a:r>
            <a:r>
              <a:rPr lang="en-US" sz="2600" b="1" dirty="0" smtClean="0"/>
              <a:t> </a:t>
            </a:r>
            <a:r>
              <a:rPr lang="en-US" sz="2600" b="1" dirty="0" err="1" smtClean="0"/>
              <a:t>serta</a:t>
            </a:r>
            <a:r>
              <a:rPr lang="en-US" sz="2600" b="1" dirty="0" smtClean="0"/>
              <a:t> </a:t>
            </a:r>
            <a:r>
              <a:rPr lang="en-US" sz="2600" b="1" dirty="0" err="1" smtClean="0"/>
              <a:t>memberi</a:t>
            </a:r>
            <a:r>
              <a:rPr lang="en-US" sz="2600" b="1" dirty="0" smtClean="0"/>
              <a:t> </a:t>
            </a:r>
            <a:r>
              <a:rPr lang="en-US" sz="2600" b="1" dirty="0" err="1" smtClean="0"/>
              <a:t>dukungan</a:t>
            </a:r>
            <a:r>
              <a:rPr lang="en-US" sz="2600" b="1" dirty="0" smtClean="0"/>
              <a:t> </a:t>
            </a:r>
            <a:r>
              <a:rPr lang="en-US" sz="2600" b="1" dirty="0" err="1" smtClean="0"/>
              <a:t>bagi</a:t>
            </a:r>
            <a:r>
              <a:rPr lang="en-US" sz="2600" b="1" dirty="0" smtClean="0"/>
              <a:t> </a:t>
            </a:r>
            <a:r>
              <a:rPr lang="en-US" sz="2600" b="1" dirty="0" err="1" smtClean="0"/>
              <a:t>pemberi</a:t>
            </a:r>
            <a:r>
              <a:rPr lang="en-US" sz="2600" b="1" dirty="0" smtClean="0"/>
              <a:t> ASI.</a:t>
            </a:r>
          </a:p>
        </p:txBody>
      </p:sp>
      <p:sp>
        <p:nvSpPr>
          <p:cNvPr id="16" name="Content Placeholder 2"/>
          <p:cNvSpPr>
            <a:spLocks noGrp="1"/>
          </p:cNvSpPr>
          <p:nvPr>
            <p:ph idx="1"/>
          </p:nvPr>
        </p:nvSpPr>
        <p:spPr>
          <a:xfrm>
            <a:off x="179512" y="4500570"/>
            <a:ext cx="8784976" cy="1800200"/>
          </a:xfrm>
          <a:solidFill>
            <a:schemeClr val="accent2">
              <a:lumMod val="40000"/>
              <a:lumOff val="60000"/>
            </a:schemeClr>
          </a:solidFill>
          <a:ln w="28575">
            <a:solidFill>
              <a:schemeClr val="tx2">
                <a:lumMod val="60000"/>
                <a:lumOff val="40000"/>
              </a:schemeClr>
            </a:solidFill>
          </a:ln>
        </p:spPr>
        <p:txBody>
          <a:bodyPr>
            <a:noAutofit/>
          </a:bodyPr>
          <a:lstStyle/>
          <a:p>
            <a:pPr algn="just"/>
            <a:r>
              <a:rPr lang="en-US" sz="2600" b="1" dirty="0" err="1" smtClean="0"/>
              <a:t>Seorang</a:t>
            </a:r>
            <a:r>
              <a:rPr lang="en-US" sz="2600" b="1" dirty="0" smtClean="0"/>
              <a:t> </a:t>
            </a:r>
            <a:r>
              <a:rPr lang="en-US" sz="2600" b="1" dirty="0" err="1" smtClean="0"/>
              <a:t>ibu</a:t>
            </a:r>
            <a:r>
              <a:rPr lang="en-US" sz="2600" b="1" dirty="0" smtClean="0"/>
              <a:t> </a:t>
            </a:r>
            <a:r>
              <a:rPr lang="en-US" sz="2600" b="1" dirty="0" err="1" smtClean="0"/>
              <a:t>sebaiknya</a:t>
            </a:r>
            <a:r>
              <a:rPr lang="en-US" sz="2600" b="1" dirty="0" smtClean="0"/>
              <a:t> </a:t>
            </a:r>
            <a:r>
              <a:rPr lang="en-US" sz="2600" b="1" dirty="0" err="1" smtClean="0"/>
              <a:t>tidak</a:t>
            </a:r>
            <a:r>
              <a:rPr lang="en-US" sz="2600" b="1" dirty="0" smtClean="0"/>
              <a:t> </a:t>
            </a:r>
            <a:r>
              <a:rPr lang="en-US" sz="2600" b="1" dirty="0" err="1" smtClean="0"/>
              <a:t>melahirkan</a:t>
            </a:r>
            <a:r>
              <a:rPr lang="en-US" sz="2600" b="1" dirty="0" smtClean="0"/>
              <a:t> </a:t>
            </a:r>
            <a:r>
              <a:rPr lang="en-US" sz="2600" b="1" dirty="0" err="1" smtClean="0"/>
              <a:t>lagi</a:t>
            </a:r>
            <a:r>
              <a:rPr lang="en-US" sz="2600" b="1" dirty="0" smtClean="0"/>
              <a:t> </a:t>
            </a:r>
            <a:r>
              <a:rPr lang="en-US" sz="2600" b="1" dirty="0" err="1" smtClean="0"/>
              <a:t>setelah</a:t>
            </a:r>
            <a:r>
              <a:rPr lang="en-US" sz="2600" b="1" dirty="0" smtClean="0"/>
              <a:t> </a:t>
            </a:r>
            <a:r>
              <a:rPr lang="en-US" sz="2600" b="1" dirty="0" err="1" smtClean="0"/>
              <a:t>usia</a:t>
            </a:r>
            <a:r>
              <a:rPr lang="en-US" sz="2600" b="1" dirty="0" smtClean="0"/>
              <a:t> 30 </a:t>
            </a:r>
            <a:r>
              <a:rPr lang="en-US" sz="2600" b="1" dirty="0" err="1" smtClean="0"/>
              <a:t>tahun</a:t>
            </a:r>
            <a:r>
              <a:rPr lang="en-US" sz="2600" b="1" dirty="0" smtClean="0"/>
              <a:t>, </a:t>
            </a:r>
            <a:r>
              <a:rPr lang="en-US" sz="2600" b="1" dirty="0" err="1" smtClean="0"/>
              <a:t>karena</a:t>
            </a:r>
            <a:r>
              <a:rPr lang="en-US" sz="2600" b="1" dirty="0" smtClean="0"/>
              <a:t> </a:t>
            </a:r>
            <a:r>
              <a:rPr lang="en-US" sz="2600" b="1" dirty="0" err="1" smtClean="0"/>
              <a:t>pada</a:t>
            </a:r>
            <a:r>
              <a:rPr lang="en-US" sz="2600" b="1" dirty="0" smtClean="0"/>
              <a:t> </a:t>
            </a:r>
            <a:r>
              <a:rPr lang="en-US" sz="2600" b="1" dirty="0" err="1" smtClean="0"/>
              <a:t>usia</a:t>
            </a:r>
            <a:r>
              <a:rPr lang="en-US" sz="2600" b="1" dirty="0" smtClean="0"/>
              <a:t> </a:t>
            </a:r>
            <a:r>
              <a:rPr lang="en-US" sz="2600" b="1" dirty="0" err="1" smtClean="0"/>
              <a:t>diatas</a:t>
            </a:r>
            <a:r>
              <a:rPr lang="en-US" sz="2600" b="1" dirty="0" smtClean="0"/>
              <a:t> 30 </a:t>
            </a:r>
            <a:r>
              <a:rPr lang="en-US" sz="2600" b="1" dirty="0" err="1" smtClean="0"/>
              <a:t>tahun</a:t>
            </a:r>
            <a:r>
              <a:rPr lang="en-US" sz="2600" b="1" dirty="0" smtClean="0"/>
              <a:t> </a:t>
            </a:r>
            <a:r>
              <a:rPr lang="en-US" sz="2600" b="1" dirty="0" err="1" smtClean="0"/>
              <a:t>kemungkinan</a:t>
            </a:r>
            <a:r>
              <a:rPr lang="en-US" sz="2600" b="1" dirty="0" smtClean="0"/>
              <a:t> </a:t>
            </a:r>
            <a:r>
              <a:rPr lang="en-US" sz="2600" b="1" dirty="0" err="1" smtClean="0"/>
              <a:t>ibu</a:t>
            </a:r>
            <a:r>
              <a:rPr lang="en-US" sz="2600" b="1" dirty="0" smtClean="0"/>
              <a:t> </a:t>
            </a:r>
            <a:r>
              <a:rPr lang="en-US" sz="2600" b="1" dirty="0" err="1" smtClean="0"/>
              <a:t>mengalami</a:t>
            </a:r>
            <a:r>
              <a:rPr lang="en-US" sz="2600" b="1" dirty="0" smtClean="0"/>
              <a:t> </a:t>
            </a:r>
            <a:r>
              <a:rPr lang="en-US" sz="2600" b="1" dirty="0" err="1" smtClean="0"/>
              <a:t>penurunan</a:t>
            </a:r>
            <a:r>
              <a:rPr lang="en-US" sz="2600" b="1" dirty="0" smtClean="0"/>
              <a:t> </a:t>
            </a:r>
            <a:r>
              <a:rPr lang="en-US" sz="2600" b="1" dirty="0" err="1" smtClean="0"/>
              <a:t>kondisi</a:t>
            </a:r>
            <a:r>
              <a:rPr lang="en-US" sz="2600" b="1" dirty="0" smtClean="0"/>
              <a:t> </a:t>
            </a:r>
            <a:r>
              <a:rPr lang="en-US" sz="2600" b="1" dirty="0" err="1" smtClean="0"/>
              <a:t>kesehatan</a:t>
            </a:r>
            <a:r>
              <a:rPr lang="en-US" sz="2600" b="1" dirty="0" smtClean="0"/>
              <a:t>, </a:t>
            </a:r>
            <a:r>
              <a:rPr lang="en-US" sz="2600" b="1" dirty="0" err="1" smtClean="0"/>
              <a:t>shg</a:t>
            </a:r>
            <a:r>
              <a:rPr lang="en-US" sz="2600" b="1" dirty="0" smtClean="0"/>
              <a:t> </a:t>
            </a:r>
            <a:r>
              <a:rPr lang="en-US" sz="2600" b="1" dirty="0" err="1" smtClean="0"/>
              <a:t>akan</a:t>
            </a:r>
            <a:r>
              <a:rPr lang="en-US" sz="2600" b="1" dirty="0" smtClean="0"/>
              <a:t> </a:t>
            </a:r>
            <a:r>
              <a:rPr lang="en-US" sz="2600" b="1" dirty="0" err="1" smtClean="0"/>
              <a:t>meng-ganggu</a:t>
            </a:r>
            <a:r>
              <a:rPr lang="en-US" sz="2600" b="1" dirty="0" smtClean="0"/>
              <a:t> proses </a:t>
            </a:r>
            <a:r>
              <a:rPr lang="en-US" sz="2600" b="1" dirty="0" err="1" smtClean="0"/>
              <a:t>kehamilan</a:t>
            </a:r>
            <a:r>
              <a:rPr lang="en-US" sz="2600" b="1" dirty="0" smtClean="0"/>
              <a:t> </a:t>
            </a:r>
            <a:r>
              <a:rPr lang="en-US" sz="2600" b="1" dirty="0" err="1" smtClean="0"/>
              <a:t>dan</a:t>
            </a:r>
            <a:r>
              <a:rPr lang="en-US" sz="2600" b="1" dirty="0" smtClean="0"/>
              <a:t> </a:t>
            </a:r>
            <a:r>
              <a:rPr lang="en-US" sz="2600" b="1" dirty="0" err="1" smtClean="0"/>
              <a:t>persalinan</a:t>
            </a:r>
            <a:r>
              <a:rPr lang="en-US" sz="2600" b="1" dirty="0" smtClean="0"/>
              <a:t> </a:t>
            </a:r>
            <a:r>
              <a:rPr lang="en-US" sz="2600" b="1" dirty="0" err="1" smtClean="0"/>
              <a:t>atau</a:t>
            </a:r>
            <a:r>
              <a:rPr lang="en-US" sz="2600" b="1" dirty="0" smtClean="0"/>
              <a:t> </a:t>
            </a:r>
            <a:r>
              <a:rPr lang="en-US" sz="2600" b="1" dirty="0" err="1" smtClean="0"/>
              <a:t>sebaliknya</a:t>
            </a:r>
            <a:r>
              <a:rPr lang="en-US" sz="2600" b="1" dirty="0" smtClean="0"/>
              <a:t>. </a:t>
            </a:r>
            <a:endParaRPr lang="en-US" sz="2600" b="1" dirty="0"/>
          </a:p>
        </p:txBody>
      </p:sp>
      <p:sp>
        <p:nvSpPr>
          <p:cNvPr id="15"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extLst>
      <p:ext uri="{BB962C8B-B14F-4D97-AF65-F5344CB8AC3E}">
        <p14:creationId xmlns="" xmlns:p14="http://schemas.microsoft.com/office/powerpoint/2010/main" val="35196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bg/>
                                          </p:spTgt>
                                        </p:tgtEl>
                                        <p:attrNameLst>
                                          <p:attrName>style.visibility</p:attrName>
                                        </p:attrNameLst>
                                      </p:cBhvr>
                                      <p:to>
                                        <p:strVal val="visible"/>
                                      </p:to>
                                    </p:set>
                                    <p:animEffect transition="in" filter="fade">
                                      <p:cBhvr>
                                        <p:cTn id="21" dur="1000"/>
                                        <p:tgtEl>
                                          <p:spTgt spid="16">
                                            <p:bg/>
                                          </p:spTgt>
                                        </p:tgtEl>
                                      </p:cBhvr>
                                    </p:animEffect>
                                    <p:anim calcmode="lin" valueType="num">
                                      <p:cBhvr>
                                        <p:cTn id="22" dur="1000" fill="hold"/>
                                        <p:tgtEl>
                                          <p:spTgt spid="16">
                                            <p:bg/>
                                          </p:spTgt>
                                        </p:tgtEl>
                                        <p:attrNameLst>
                                          <p:attrName>ppt_x</p:attrName>
                                        </p:attrNameLst>
                                      </p:cBhvr>
                                      <p:tavLst>
                                        <p:tav tm="0">
                                          <p:val>
                                            <p:strVal val="#ppt_x"/>
                                          </p:val>
                                        </p:tav>
                                        <p:tav tm="100000">
                                          <p:val>
                                            <p:strVal val="#ppt_x"/>
                                          </p:val>
                                        </p:tav>
                                      </p:tavLst>
                                    </p:anim>
                                    <p:anim calcmode="lin" valueType="num">
                                      <p:cBhvr>
                                        <p:cTn id="23"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1000"/>
                                        <p:tgtEl>
                                          <p:spTgt spid="16">
                                            <p:txEl>
                                              <p:pRg st="0" end="0"/>
                                            </p:txEl>
                                          </p:spTgt>
                                        </p:tgtEl>
                                      </p:cBhvr>
                                    </p:animEffect>
                                    <p:anim calcmode="lin" valueType="num">
                                      <p:cBhvr>
                                        <p:cTn id="2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asil gambar untuk siluet ibu ham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8"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9"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10"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11" name="Title 1"/>
          <p:cNvSpPr>
            <a:spLocks noGrp="1"/>
          </p:cNvSpPr>
          <p:nvPr>
            <p:ph type="title"/>
          </p:nvPr>
        </p:nvSpPr>
        <p:spPr>
          <a:xfrm>
            <a:off x="785786" y="703266"/>
            <a:ext cx="7643866" cy="725470"/>
          </a:xfrm>
          <a:solidFill>
            <a:schemeClr val="tx2">
              <a:lumMod val="40000"/>
              <a:lumOff val="60000"/>
            </a:schemeClr>
          </a:solidFill>
          <a:scene3d>
            <a:camera prst="orthographicFront"/>
            <a:lightRig rig="threePt" dir="t"/>
          </a:scene3d>
          <a:sp3d>
            <a:bevelT prst="angle"/>
          </a:sp3d>
        </p:spPr>
        <p:txBody>
          <a:bodyPr>
            <a:normAutofit/>
          </a:bodyPr>
          <a:lstStyle/>
          <a:p>
            <a:r>
              <a:rPr lang="id-ID" sz="3600" b="1" dirty="0" smtClean="0"/>
              <a:t>CERDAS MERENCANAKAN KEHAMILAN</a:t>
            </a:r>
            <a:endParaRPr lang="id-ID" sz="3600" b="1" dirty="0"/>
          </a:p>
        </p:txBody>
      </p:sp>
      <p:pic>
        <p:nvPicPr>
          <p:cNvPr id="12" name="Picture 11" descr="C:\Users\ACER\AppData\Local\Microsoft\Windows\Temporary Internet Files\Content.Word\IMG20180115135536.jpg"/>
          <p:cNvPicPr/>
          <p:nvPr/>
        </p:nvPicPr>
        <p:blipFill rotWithShape="1">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1303" r="19078"/>
          <a:stretch/>
        </p:blipFill>
        <p:spPr bwMode="auto">
          <a:xfrm rot="5400000">
            <a:off x="2393141" y="-250056"/>
            <a:ext cx="4429155" cy="821537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3"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786" y="631828"/>
            <a:ext cx="7643866" cy="725470"/>
          </a:xfrm>
          <a:solidFill>
            <a:schemeClr val="tx2">
              <a:lumMod val="40000"/>
              <a:lumOff val="60000"/>
            </a:schemeClr>
          </a:solidFill>
          <a:scene3d>
            <a:camera prst="orthographicFront"/>
            <a:lightRig rig="threePt" dir="t"/>
          </a:scene3d>
          <a:sp3d>
            <a:bevelT prst="angle"/>
          </a:sp3d>
        </p:spPr>
        <p:txBody>
          <a:bodyPr>
            <a:normAutofit/>
          </a:bodyPr>
          <a:lstStyle/>
          <a:p>
            <a:r>
              <a:rPr lang="id-ID" sz="3600" b="1" dirty="0" smtClean="0"/>
              <a:t>CERDAS MERENCANAKAN KEHAMILAN</a:t>
            </a:r>
            <a:endParaRPr lang="id-ID" sz="3600" b="1" dirty="0"/>
          </a:p>
        </p:txBody>
      </p:sp>
      <p:sp>
        <p:nvSpPr>
          <p:cNvPr id="3" name="Content Placeholder 2"/>
          <p:cNvSpPr>
            <a:spLocks noGrp="1"/>
          </p:cNvSpPr>
          <p:nvPr>
            <p:ph idx="1"/>
          </p:nvPr>
        </p:nvSpPr>
        <p:spPr>
          <a:xfrm>
            <a:off x="357158" y="1374144"/>
            <a:ext cx="8786842" cy="4857784"/>
          </a:xfrm>
        </p:spPr>
        <p:txBody>
          <a:bodyPr>
            <a:normAutofit/>
          </a:bodyPr>
          <a:lstStyle/>
          <a:p>
            <a:pPr marL="355600" indent="-355600">
              <a:buFont typeface="+mj-lt"/>
              <a:buAutoNum type="arabicPeriod"/>
            </a:pPr>
            <a:r>
              <a:rPr lang="id-ID" sz="2800" b="1" dirty="0" smtClean="0"/>
              <a:t>Rencanakan pada waktu yg tepat dan usia yg tepat</a:t>
            </a:r>
            <a:r>
              <a:rPr lang="id-ID" sz="2800" dirty="0" smtClean="0"/>
              <a:t>.</a:t>
            </a:r>
          </a:p>
          <a:p>
            <a:pPr marL="627063" indent="-273050"/>
            <a:r>
              <a:rPr lang="id-ID" sz="2800" dirty="0" smtClean="0"/>
              <a:t>Tidak dalam pekerjaan yg berat</a:t>
            </a:r>
          </a:p>
          <a:p>
            <a:pPr marL="627063" indent="-273050"/>
            <a:r>
              <a:rPr lang="id-ID" sz="2800" dirty="0" smtClean="0"/>
              <a:t>Mempunyai waktu untuk istirahat yg cukup</a:t>
            </a:r>
          </a:p>
          <a:p>
            <a:pPr marL="627063" indent="-273050"/>
            <a:r>
              <a:rPr lang="id-ID" sz="2800" dirty="0" smtClean="0"/>
              <a:t>Mempersiapkan sosial ekonomi</a:t>
            </a:r>
          </a:p>
          <a:p>
            <a:pPr marL="627063" indent="-273050"/>
            <a:r>
              <a:rPr lang="id-ID" sz="2800" dirty="0" smtClean="0"/>
              <a:t>Menghindari 4</a:t>
            </a:r>
            <a:r>
              <a:rPr lang="id-ID" sz="4000" b="1" dirty="0" smtClean="0"/>
              <a:t>T</a:t>
            </a:r>
            <a:r>
              <a:rPr lang="id-ID" sz="2800" dirty="0" smtClean="0"/>
              <a:t> dalam kehamilan :</a:t>
            </a:r>
          </a:p>
          <a:p>
            <a:pPr marL="900113" indent="-273050">
              <a:buFont typeface="Wingdings" pitchFamily="2" charset="2"/>
              <a:buChar char="Ø"/>
            </a:pPr>
            <a:r>
              <a:rPr lang="id-ID" sz="2800" b="1" dirty="0" smtClean="0"/>
              <a:t>T</a:t>
            </a:r>
            <a:r>
              <a:rPr lang="id-ID" sz="2800" dirty="0" smtClean="0"/>
              <a:t>erlalu muda (usia &lt; 21 tahun)</a:t>
            </a:r>
          </a:p>
          <a:p>
            <a:pPr marL="900113" indent="-273050">
              <a:buFont typeface="Wingdings" pitchFamily="2" charset="2"/>
              <a:buChar char="Ø"/>
            </a:pPr>
            <a:r>
              <a:rPr lang="id-ID" sz="2800" b="1" dirty="0" smtClean="0"/>
              <a:t>T</a:t>
            </a:r>
            <a:r>
              <a:rPr lang="id-ID" sz="2800" dirty="0" smtClean="0"/>
              <a:t>erlalu tua (usia &gt; 35 tahun)</a:t>
            </a:r>
          </a:p>
          <a:p>
            <a:pPr marL="900113" indent="-273050">
              <a:buFont typeface="Wingdings" pitchFamily="2" charset="2"/>
              <a:buChar char="Ø"/>
            </a:pPr>
            <a:r>
              <a:rPr lang="id-ID" sz="2800" b="1" dirty="0" smtClean="0"/>
              <a:t>T</a:t>
            </a:r>
            <a:r>
              <a:rPr lang="id-ID" sz="2800" dirty="0" smtClean="0"/>
              <a:t>erlalu sering atau Dekat jarak kehamilan (&lt; 3 tahun)</a:t>
            </a:r>
          </a:p>
          <a:p>
            <a:pPr marL="900113" indent="-273050">
              <a:buFont typeface="Wingdings" pitchFamily="2" charset="2"/>
              <a:buChar char="Ø"/>
            </a:pPr>
            <a:r>
              <a:rPr lang="id-ID" sz="2800" b="1" dirty="0" smtClean="0"/>
              <a:t>T</a:t>
            </a:r>
            <a:r>
              <a:rPr lang="id-ID" sz="2800" dirty="0" smtClean="0"/>
              <a:t>erlalu banyak (anak lebih &gt; 2)</a:t>
            </a:r>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5"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6"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7"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8"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357298"/>
            <a:ext cx="7643866" cy="4572032"/>
          </a:xfrm>
        </p:spPr>
        <p:txBody>
          <a:bodyPr>
            <a:normAutofit/>
          </a:bodyPr>
          <a:lstStyle/>
          <a:p>
            <a:pPr marL="450850" indent="-450850">
              <a:buFont typeface="+mj-lt"/>
              <a:buAutoNum type="arabicPeriod" startAt="2"/>
            </a:pPr>
            <a:r>
              <a:rPr lang="id-ID" sz="2800" b="1" dirty="0" smtClean="0"/>
              <a:t>Memperbaiki  gaya hidup :</a:t>
            </a:r>
          </a:p>
          <a:p>
            <a:pPr marL="723900" indent="-273050"/>
            <a:r>
              <a:rPr lang="id-ID" sz="2800" dirty="0" smtClean="0"/>
              <a:t>Tidak merokok (ibu dan suami)</a:t>
            </a:r>
          </a:p>
          <a:p>
            <a:pPr marL="723900" indent="-273050"/>
            <a:r>
              <a:rPr lang="id-ID" sz="2800" dirty="0" smtClean="0"/>
              <a:t>Tidak mengkonsumsi alkohol</a:t>
            </a:r>
          </a:p>
          <a:p>
            <a:pPr marL="723900" indent="-273050"/>
            <a:r>
              <a:rPr lang="id-ID" sz="2800" dirty="0" smtClean="0"/>
              <a:t>Tidak mengkonsumsi Narkotika, Psikotropika &amp; Zat Adiktif (NAPZA).</a:t>
            </a:r>
          </a:p>
          <a:p>
            <a:pPr marL="450850" indent="-450850">
              <a:buFont typeface="+mj-lt"/>
              <a:buAutoNum type="arabicPeriod" startAt="3"/>
            </a:pPr>
            <a:r>
              <a:rPr lang="id-ID" sz="2800" b="1" dirty="0" smtClean="0"/>
              <a:t>Upayakan kecukupan gizi dan berat badan</a:t>
            </a:r>
          </a:p>
          <a:p>
            <a:pPr marL="450850" indent="0">
              <a:buNone/>
            </a:pPr>
            <a:r>
              <a:rPr lang="id-ID" sz="2800" dirty="0" smtClean="0"/>
              <a:t>Untuk menhindari risiko terhadap ibu dan janin, berat badan (BB) Ibu tidak boleh kurang atau lebih.</a:t>
            </a:r>
            <a:endParaRPr lang="id-ID" sz="2800" dirty="0"/>
          </a:p>
        </p:txBody>
      </p:sp>
      <p:sp>
        <p:nvSpPr>
          <p:cNvPr id="5" name="Title 1"/>
          <p:cNvSpPr>
            <a:spLocks noGrp="1"/>
          </p:cNvSpPr>
          <p:nvPr>
            <p:ph type="title"/>
          </p:nvPr>
        </p:nvSpPr>
        <p:spPr>
          <a:xfrm>
            <a:off x="714348" y="631828"/>
            <a:ext cx="7643866" cy="725470"/>
          </a:xfrm>
          <a:solidFill>
            <a:schemeClr val="tx2">
              <a:lumMod val="40000"/>
              <a:lumOff val="60000"/>
            </a:schemeClr>
          </a:solidFill>
          <a:scene3d>
            <a:camera prst="orthographicFront"/>
            <a:lightRig rig="threePt" dir="t"/>
          </a:scene3d>
          <a:sp3d>
            <a:bevelT prst="angle"/>
          </a:sp3d>
        </p:spPr>
        <p:txBody>
          <a:bodyPr>
            <a:normAutofit/>
          </a:bodyPr>
          <a:lstStyle/>
          <a:p>
            <a:r>
              <a:rPr lang="id-ID" sz="3600" b="1" dirty="0" smtClean="0"/>
              <a:t>CERDAS MERENCANAKAN KEHAMILAN</a:t>
            </a:r>
            <a:endParaRPr lang="id-ID" sz="3600" b="1" dirty="0"/>
          </a:p>
        </p:txBody>
      </p:sp>
      <p:pic>
        <p:nvPicPr>
          <p:cNvPr id="4" name="Picture 2" descr="D:\Kasi Advokasi KIE &amp; Institusi Masyarakat\Logo-logo KB\Logo KKB.jpg"/>
          <p:cNvPicPr>
            <a:picLocks noChangeAspect="1" noChangeArrowheads="1"/>
          </p:cNvPicPr>
          <p:nvPr/>
        </p:nvPicPr>
        <p:blipFill>
          <a:blip r:embed="rId2" cstate="print"/>
          <a:srcRect/>
          <a:stretch>
            <a:fillRect/>
          </a:stretch>
        </p:blipFill>
        <p:spPr bwMode="auto">
          <a:xfrm>
            <a:off x="0" y="0"/>
            <a:ext cx="644217" cy="642918"/>
          </a:xfrm>
          <a:prstGeom prst="rect">
            <a:avLst/>
          </a:prstGeom>
          <a:noFill/>
        </p:spPr>
      </p:pic>
      <p:pic>
        <p:nvPicPr>
          <p:cNvPr id="6" name="Picture 2" descr="D:\Kasi Advokasi KIE &amp; Institusi Masyarakat\Logo-logo KB\Logo Kab HSS.jpg"/>
          <p:cNvPicPr>
            <a:picLocks noChangeAspect="1" noChangeArrowheads="1"/>
          </p:cNvPicPr>
          <p:nvPr/>
        </p:nvPicPr>
        <p:blipFill>
          <a:blip r:embed="rId3"/>
          <a:srcRect/>
          <a:stretch>
            <a:fillRect/>
          </a:stretch>
        </p:blipFill>
        <p:spPr bwMode="auto">
          <a:xfrm>
            <a:off x="8500402" y="0"/>
            <a:ext cx="643598" cy="785794"/>
          </a:xfrm>
          <a:prstGeom prst="rect">
            <a:avLst/>
          </a:prstGeom>
          <a:noFill/>
        </p:spPr>
      </p:pic>
      <p:pic>
        <p:nvPicPr>
          <p:cNvPr id="7" name="Picture 2" descr="D:\Kasi Advokasi KIE &amp; Institusi Masyarakat\Logo-logo KB\BKKBN.jpg"/>
          <p:cNvPicPr>
            <a:picLocks noChangeAspect="1" noChangeArrowheads="1"/>
          </p:cNvPicPr>
          <p:nvPr/>
        </p:nvPicPr>
        <p:blipFill>
          <a:blip r:embed="rId4" cstate="print"/>
          <a:srcRect/>
          <a:stretch>
            <a:fillRect/>
          </a:stretch>
        </p:blipFill>
        <p:spPr bwMode="auto">
          <a:xfrm>
            <a:off x="1" y="6322394"/>
            <a:ext cx="785785" cy="535606"/>
          </a:xfrm>
          <a:prstGeom prst="rect">
            <a:avLst/>
          </a:prstGeom>
          <a:noFill/>
        </p:spPr>
      </p:pic>
      <p:pic>
        <p:nvPicPr>
          <p:cNvPr id="8" name="Picture 4" descr="D:\Kasi Advokasi KIE &amp; Institusi Masyarakat\Logo-logo KB\Logo Dua Anak Cukup.jpg"/>
          <p:cNvPicPr>
            <a:picLocks noChangeAspect="1" noChangeArrowheads="1"/>
          </p:cNvPicPr>
          <p:nvPr/>
        </p:nvPicPr>
        <p:blipFill>
          <a:blip r:embed="rId5" cstate="print"/>
          <a:srcRect/>
          <a:stretch>
            <a:fillRect/>
          </a:stretch>
        </p:blipFill>
        <p:spPr bwMode="auto">
          <a:xfrm>
            <a:off x="8072462" y="6204184"/>
            <a:ext cx="1071569" cy="653840"/>
          </a:xfrm>
          <a:prstGeom prst="rect">
            <a:avLst/>
          </a:prstGeom>
          <a:noFill/>
        </p:spPr>
      </p:pic>
      <p:sp>
        <p:nvSpPr>
          <p:cNvPr id="9" name="Footer Placeholder 9"/>
          <p:cNvSpPr>
            <a:spLocks noGrp="1"/>
          </p:cNvSpPr>
          <p:nvPr>
            <p:ph type="ftr" sz="quarter" idx="11"/>
          </p:nvPr>
        </p:nvSpPr>
        <p:spPr>
          <a:xfrm>
            <a:off x="3124200" y="6492899"/>
            <a:ext cx="3162312" cy="365125"/>
          </a:xfrm>
        </p:spPr>
        <p:txBody>
          <a:bodyPr/>
          <a:lstStyle/>
          <a:p>
            <a:r>
              <a:rPr lang="en-US" dirty="0" smtClean="0"/>
              <a:t>File:Maulidy_Rifani/</a:t>
            </a:r>
            <a:r>
              <a:rPr lang="en-US" dirty="0" err="1" smtClean="0"/>
              <a:t>Seksi</a:t>
            </a:r>
            <a:r>
              <a:rPr lang="en-US" dirty="0" smtClean="0"/>
              <a:t> </a:t>
            </a:r>
            <a:r>
              <a:rPr lang="en-US" dirty="0" err="1" smtClean="0"/>
              <a:t>Adv.KIE&amp;Instts</a:t>
            </a:r>
            <a:r>
              <a:rPr lang="en-US" dirty="0" smtClean="0"/>
              <a:t> </a:t>
            </a:r>
            <a:r>
              <a:rPr lang="en-US" dirty="0" err="1" smtClean="0"/>
              <a:t>Masy</a:t>
            </a:r>
            <a:r>
              <a:rPr lang="en-US" dirty="0" smtClean="0"/>
              <a:t>/ DisPPPKPPPA_Kab.HSS.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1388</Words>
  <Application>Microsoft Office PowerPoint</Application>
  <PresentationFormat>On-screen Show (4:3)</PresentationFormat>
  <Paragraphs>166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PROMOSI &amp; KONSELING KESEHATAN REPRODUKSI</vt:lpstr>
      <vt:lpstr>KEHAMILAN</vt:lpstr>
      <vt:lpstr>KEHAMILAN SEHAT</vt:lpstr>
      <vt:lpstr>KEHAMILAN SEHAT</vt:lpstr>
      <vt:lpstr>Apa tujuan pemeliharaan kehamilan ?</vt:lpstr>
      <vt:lpstr>Slide 6</vt:lpstr>
      <vt:lpstr>CERDAS MERENCANAKAN KEHAMILAN</vt:lpstr>
      <vt:lpstr>CERDAS MERENCANAKAN KEHAMILAN</vt:lpstr>
      <vt:lpstr>CERDAS MERENCANAKAN KEHAMILAN</vt:lpstr>
      <vt:lpstr>ANTENATAL CARE</vt:lpstr>
      <vt:lpstr>ANTENATAL CARE</vt:lpstr>
      <vt:lpstr>ANTENATAL CARE</vt:lpstr>
      <vt:lpstr>KEHAMILAN RESIKO TINGGI (RESTI)</vt:lpstr>
      <vt:lpstr>KEHAMILAN RESIKO TINGGI (RESTI)</vt:lpstr>
      <vt:lpstr>KEHAMILAN RESIKO TINGGI (RESTI)</vt:lpstr>
      <vt:lpstr>TANDA –TANDA BAHAYA KEHAMILAN</vt:lpstr>
      <vt:lpstr>TANDA –TANDA BAHAYA KEHAMILAN</vt:lpstr>
      <vt:lpstr>TANDA –TANDA KEGUGURAN</vt:lpstr>
      <vt:lpstr>TANDA –TANDA KEGUGURAN</vt:lpstr>
      <vt:lpstr>YANG HARUS DILAKUKAN</vt:lpstr>
      <vt:lpstr>NUTRISI IBU HAMIL</vt:lpstr>
      <vt:lpstr>NUTRISI IBU HAMIL</vt:lpstr>
      <vt:lpstr>NUTRISI IBU HAMIL</vt:lpstr>
      <vt:lpstr>Slide 24</vt:lpstr>
      <vt:lpstr>1000 HARI PERTAMA KEHIDUPAN</vt:lpstr>
      <vt:lpstr>PERSALINAN</vt:lpstr>
      <vt:lpstr>PERSALINAN</vt:lpstr>
      <vt:lpstr>Slide 28</vt:lpstr>
      <vt:lpstr>Slide 29</vt:lpstr>
      <vt:lpstr>MASA NIFAS</vt:lpstr>
      <vt:lpstr>MASA NIFAS</vt:lpstr>
      <vt:lpstr>MASA NIFAS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KESEHATAN REPRODUKSI</dc:title>
  <dc:creator>ACER</dc:creator>
  <cp:lastModifiedBy>ACER PC</cp:lastModifiedBy>
  <cp:revision>164</cp:revision>
  <dcterms:created xsi:type="dcterms:W3CDTF">2017-12-09T22:51:43Z</dcterms:created>
  <dcterms:modified xsi:type="dcterms:W3CDTF">2018-01-22T00:46:00Z</dcterms:modified>
</cp:coreProperties>
</file>