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71" r:id="rId5"/>
    <p:sldId id="266" r:id="rId6"/>
    <p:sldId id="267" r:id="rId7"/>
    <p:sldId id="268" r:id="rId8"/>
    <p:sldId id="269" r:id="rId9"/>
    <p:sldId id="270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9900"/>
    <a:srgbClr val="FF66FF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85E-47D2-46F7-8611-69DD429F7589}" type="datetimeFigureOut">
              <a:rPr lang="id-ID" smtClean="0"/>
              <a:pPr/>
              <a:t>31/01/2018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3AD-D7EB-4AD6-8EB5-D3DAE1991E9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85E-47D2-46F7-8611-69DD429F7589}" type="datetimeFigureOut">
              <a:rPr lang="id-ID" smtClean="0"/>
              <a:pPr/>
              <a:t>31/01/2018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3AD-D7EB-4AD6-8EB5-D3DAE1991E9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85E-47D2-46F7-8611-69DD429F7589}" type="datetimeFigureOut">
              <a:rPr lang="id-ID" smtClean="0"/>
              <a:pPr/>
              <a:t>31/01/2018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3AD-D7EB-4AD6-8EB5-D3DAE1991E9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85E-47D2-46F7-8611-69DD429F7589}" type="datetimeFigureOut">
              <a:rPr lang="id-ID" smtClean="0"/>
              <a:pPr/>
              <a:t>31/01/2018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3AD-D7EB-4AD6-8EB5-D3DAE1991E9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85E-47D2-46F7-8611-69DD429F7589}" type="datetimeFigureOut">
              <a:rPr lang="id-ID" smtClean="0"/>
              <a:pPr/>
              <a:t>31/01/2018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3AD-D7EB-4AD6-8EB5-D3DAE1991E9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85E-47D2-46F7-8611-69DD429F7589}" type="datetimeFigureOut">
              <a:rPr lang="id-ID" smtClean="0"/>
              <a:pPr/>
              <a:t>31/01/2018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3AD-D7EB-4AD6-8EB5-D3DAE1991E9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85E-47D2-46F7-8611-69DD429F7589}" type="datetimeFigureOut">
              <a:rPr lang="id-ID" smtClean="0"/>
              <a:pPr/>
              <a:t>31/01/2018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3AD-D7EB-4AD6-8EB5-D3DAE1991E9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85E-47D2-46F7-8611-69DD429F7589}" type="datetimeFigureOut">
              <a:rPr lang="id-ID" smtClean="0"/>
              <a:pPr/>
              <a:t>31/01/2018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3AD-D7EB-4AD6-8EB5-D3DAE1991E9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85E-47D2-46F7-8611-69DD429F7589}" type="datetimeFigureOut">
              <a:rPr lang="id-ID" smtClean="0"/>
              <a:pPr/>
              <a:t>31/01/2018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3AD-D7EB-4AD6-8EB5-D3DAE1991E9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85E-47D2-46F7-8611-69DD429F7589}" type="datetimeFigureOut">
              <a:rPr lang="id-ID" smtClean="0"/>
              <a:pPr/>
              <a:t>31/01/2018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3AD-D7EB-4AD6-8EB5-D3DAE1991E9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E85E-47D2-46F7-8611-69DD429F7589}" type="datetimeFigureOut">
              <a:rPr lang="id-ID" smtClean="0"/>
              <a:pPr/>
              <a:t>31/01/2018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3AD-D7EB-4AD6-8EB5-D3DAE1991E9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E85E-47D2-46F7-8611-69DD429F7589}" type="datetimeFigureOut">
              <a:rPr lang="id-ID" smtClean="0"/>
              <a:pPr/>
              <a:t>31/01/2018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EA3AD-D7EB-4AD6-8EB5-D3DAE1991E9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Kasi Advokasi KIE &amp; Institusi Masyarakat\Bahan Materi Website &amp; FB\Logo-logo KB\Logo Dua Anak Cukup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500694" cy="6858024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000496" y="1685914"/>
            <a:ext cx="4857784" cy="24574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Hindari</a:t>
            </a:r>
            <a:br>
              <a:rPr kumimoji="0" lang="id-ID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</a:br>
            <a:r>
              <a:rPr kumimoji="0" lang="id-ID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oper Black" pitchFamily="18" charset="0"/>
                <a:ea typeface="+mj-ea"/>
                <a:cs typeface="+mj-cs"/>
              </a:rPr>
              <a:t>4 Terlalu</a:t>
            </a:r>
          </a:p>
        </p:txBody>
      </p:sp>
      <p:pic>
        <p:nvPicPr>
          <p:cNvPr id="1027" name="Picture 3" descr="D:\Kasi Advokasi KIE &amp; Institusi Masyarakat\Bahan Materi Website &amp; FB\Logo-logo KB\BKKB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710" y="1"/>
            <a:ext cx="1357290" cy="937176"/>
          </a:xfrm>
          <a:prstGeom prst="rect">
            <a:avLst/>
          </a:prstGeom>
          <a:noFill/>
        </p:spPr>
      </p:pic>
      <p:pic>
        <p:nvPicPr>
          <p:cNvPr id="1028" name="Picture 4" descr="D:\Kasi Advokasi KIE &amp; Institusi Masyarakat\Bahan Materi Website &amp; FB\Logo-logo KB\Logo KK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2430" y="5717296"/>
            <a:ext cx="1071570" cy="1140704"/>
          </a:xfrm>
          <a:prstGeom prst="rect">
            <a:avLst/>
          </a:prstGeom>
          <a:noFill/>
        </p:spPr>
      </p:pic>
      <p:pic>
        <p:nvPicPr>
          <p:cNvPr id="1029" name="Picture 5" descr="D:\Kasi Advokasi KIE &amp; Institusi Masyarakat\Bahan Materi Website &amp; FB\Logo-logo KB\Logo Kab HS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857256" cy="1149653"/>
          </a:xfrm>
          <a:prstGeom prst="rect">
            <a:avLst/>
          </a:prstGeom>
          <a:noFill/>
        </p:spPr>
      </p:pic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428992" y="6492899"/>
            <a:ext cx="2286016" cy="365125"/>
          </a:xfrm>
        </p:spPr>
        <p:txBody>
          <a:bodyPr/>
          <a:lstStyle/>
          <a:p>
            <a:r>
              <a:rPr lang="en-US" dirty="0" smtClean="0"/>
              <a:t>File:Seksi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Kasi Advokasi KIE &amp; Institusi Masyarakat\Bahan Materi Website &amp; FB\Logo-logo KB\Logo Dua Anak Cukup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" y="6000768"/>
            <a:ext cx="657103" cy="857232"/>
          </a:xfrm>
          <a:prstGeom prst="rect">
            <a:avLst/>
          </a:prstGeom>
          <a:noFill/>
        </p:spPr>
      </p:pic>
      <p:pic>
        <p:nvPicPr>
          <p:cNvPr id="1027" name="Picture 3" descr="D:\Kasi Advokasi KIE &amp; Institusi Masyarakat\Bahan Materi Website &amp; FB\Logo-logo KB\BKKB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2876" y="1"/>
            <a:ext cx="931124" cy="642918"/>
          </a:xfrm>
          <a:prstGeom prst="rect">
            <a:avLst/>
          </a:prstGeom>
          <a:noFill/>
        </p:spPr>
      </p:pic>
      <p:pic>
        <p:nvPicPr>
          <p:cNvPr id="1028" name="Picture 4" descr="D:\Kasi Advokasi KIE &amp; Institusi Masyarakat\Bahan Materi Website &amp; FB\Logo-logo KB\Logo KK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72971" y="6143644"/>
            <a:ext cx="671061" cy="714356"/>
          </a:xfrm>
          <a:prstGeom prst="rect">
            <a:avLst/>
          </a:prstGeom>
          <a:noFill/>
        </p:spPr>
      </p:pic>
      <p:pic>
        <p:nvPicPr>
          <p:cNvPr id="1029" name="Picture 5" descr="D:\Kasi Advokasi KIE &amp; Institusi Masyarakat\Bahan Materi Website &amp; FB\Logo-logo KB\Logo Kab HS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14348" cy="862197"/>
          </a:xfrm>
          <a:prstGeom prst="rect">
            <a:avLst/>
          </a:prstGeom>
          <a:noFill/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142976" y="642926"/>
            <a:ext cx="6929486" cy="1143000"/>
          </a:xfrm>
          <a:solidFill>
            <a:srgbClr val="FFFF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990000"/>
                </a:solidFill>
              </a:rPr>
              <a:t>TERLALU BANYAK ANAK</a:t>
            </a:r>
            <a:br>
              <a:rPr lang="id-ID" b="1" dirty="0" smtClean="0">
                <a:solidFill>
                  <a:srgbClr val="990000"/>
                </a:solidFill>
              </a:rPr>
            </a:br>
            <a:r>
              <a:rPr lang="id-ID" sz="2800" b="1" dirty="0" smtClean="0">
                <a:solidFill>
                  <a:schemeClr val="accent1">
                    <a:lumMod val="50000"/>
                  </a:schemeClr>
                </a:solidFill>
              </a:rPr>
              <a:t>JUMLAH ANAK &gt; 2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571472" y="1928802"/>
            <a:ext cx="3714776" cy="3357586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id-ID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Cara Menghindari :</a:t>
            </a:r>
          </a:p>
          <a:p>
            <a:r>
              <a:rPr lang="id-ID" sz="2800" dirty="0" smtClean="0"/>
              <a:t>Tidak Hamil Lagi</a:t>
            </a:r>
          </a:p>
          <a:p>
            <a:r>
              <a:rPr lang="id-ID" sz="2800" dirty="0" smtClean="0"/>
              <a:t>Gunakan kontrasepsi (Kontap, IUD, Implant)</a:t>
            </a:r>
          </a:p>
          <a:p>
            <a:r>
              <a:rPr lang="id-ID" sz="2800" dirty="0" smtClean="0"/>
              <a:t>Konsultasi / konseling pada medis.</a:t>
            </a:r>
            <a:endParaRPr lang="id-ID" sz="2800" dirty="0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428992" y="6492899"/>
            <a:ext cx="2286016" cy="365125"/>
          </a:xfrm>
        </p:spPr>
        <p:txBody>
          <a:bodyPr/>
          <a:lstStyle/>
          <a:p>
            <a:r>
              <a:rPr lang="en-US" dirty="0" smtClean="0"/>
              <a:t>File:Seksi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  <p:pic>
        <p:nvPicPr>
          <p:cNvPr id="9" name="Picture 2" descr="D:\Kasi Advokasi KIE &amp; Institusi Masyarakat\Bahan Materi Website &amp; FB\Empat Terlalu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29124" y="1928802"/>
            <a:ext cx="4053459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Kasi Advokasi KIE &amp; Institusi Masyarakat\Bahan Materi Website &amp; FB\Logo-logo KB\Logo Dua Anak Cukup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" y="6000768"/>
            <a:ext cx="657103" cy="857232"/>
          </a:xfrm>
          <a:prstGeom prst="rect">
            <a:avLst/>
          </a:prstGeom>
          <a:noFill/>
        </p:spPr>
      </p:pic>
      <p:pic>
        <p:nvPicPr>
          <p:cNvPr id="1027" name="Picture 3" descr="D:\Kasi Advokasi KIE &amp; Institusi Masyarakat\Bahan Materi Website &amp; FB\Logo-logo KB\BKKB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2876" y="1"/>
            <a:ext cx="931124" cy="642918"/>
          </a:xfrm>
          <a:prstGeom prst="rect">
            <a:avLst/>
          </a:prstGeom>
          <a:noFill/>
        </p:spPr>
      </p:pic>
      <p:pic>
        <p:nvPicPr>
          <p:cNvPr id="1028" name="Picture 4" descr="D:\Kasi Advokasi KIE &amp; Institusi Masyarakat\Bahan Materi Website &amp; FB\Logo-logo KB\Logo KK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72971" y="6143644"/>
            <a:ext cx="671061" cy="714356"/>
          </a:xfrm>
          <a:prstGeom prst="rect">
            <a:avLst/>
          </a:prstGeom>
          <a:noFill/>
        </p:spPr>
      </p:pic>
      <p:pic>
        <p:nvPicPr>
          <p:cNvPr id="1029" name="Picture 5" descr="D:\Kasi Advokasi KIE &amp; Institusi Masyarakat\Bahan Materi Website &amp; FB\Logo-logo KB\Logo Kab HS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14348" cy="862197"/>
          </a:xfrm>
          <a:prstGeom prst="rect">
            <a:avLst/>
          </a:prstGeom>
          <a:noFill/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85786" y="428604"/>
            <a:ext cx="7429552" cy="7143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d-ID" sz="4000" b="1" dirty="0" smtClean="0">
                <a:solidFill>
                  <a:srgbClr val="990000"/>
                </a:solidFill>
              </a:rPr>
              <a:t>MANFAAT MENGHINDARI </a:t>
            </a:r>
            <a:r>
              <a:rPr lang="id-ID" sz="4000" b="1" dirty="0" smtClean="0">
                <a:solidFill>
                  <a:srgbClr val="990000"/>
                </a:solidFill>
                <a:latin typeface="Algerian" pitchFamily="82" charset="0"/>
              </a:rPr>
              <a:t>4</a:t>
            </a:r>
            <a:r>
              <a:rPr lang="id-ID" sz="4000" b="1" dirty="0" smtClean="0">
                <a:solidFill>
                  <a:srgbClr val="990000"/>
                </a:solidFill>
              </a:rPr>
              <a:t>  TERLALU</a:t>
            </a:r>
            <a:endParaRPr lang="id-ID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500034" y="1214422"/>
            <a:ext cx="8286808" cy="50006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id-ID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Risiko Terlalu Banyak Anak :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200" dirty="0" smtClean="0"/>
              <a:t>Kehamilan terencana, sehingga proses kehamilan dan persalinan aman dan sehat.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200" dirty="0" smtClean="0"/>
              <a:t>Kesehatan reproduksi ibu akan prima dan memiliki waktu cukup untuk merawat diri dan keluarga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200" dirty="0" smtClean="0"/>
              <a:t>Anak akan tumbuh dan berkembang dengan optimal, sehat, cerdas dan mempunyai peluang mendapat pendidikan yang lebih baik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200" dirty="0" smtClean="0"/>
              <a:t>Keluarga mempunyai peluang untuk meningkatkan kemamandirian dalam mengembangkan kesejahteraan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200" dirty="0" smtClean="0"/>
              <a:t>Pendewasaaan Usia Perkawinan (PUP), akan terwujud keluarga sehat dan berkualitas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200" dirty="0" smtClean="0"/>
              <a:t>Siapnya kondisi kesehatan reproduksi ibu pada saat hamil 9 bulan dan masa nifas.</a:t>
            </a:r>
          </a:p>
          <a:p>
            <a:pPr marL="457200" indent="-457200">
              <a:buFont typeface="+mj-lt"/>
              <a:buAutoNum type="arabicPeriod"/>
            </a:pPr>
            <a:endParaRPr lang="id-ID" sz="2200" dirty="0" smtClean="0"/>
          </a:p>
          <a:p>
            <a:endParaRPr lang="id-ID" sz="2200" dirty="0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428992" y="6492899"/>
            <a:ext cx="2286016" cy="365125"/>
          </a:xfrm>
        </p:spPr>
        <p:txBody>
          <a:bodyPr/>
          <a:lstStyle/>
          <a:p>
            <a:r>
              <a:rPr lang="en-US" dirty="0" smtClean="0"/>
              <a:t>File:Seksi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Kasi Advokasi KIE &amp; Institusi Masyarakat\Bahan Materi Website &amp; FB\Logo-logo KB\Logo Dua Anak Cukup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" y="6000768"/>
            <a:ext cx="657103" cy="857232"/>
          </a:xfrm>
          <a:prstGeom prst="rect">
            <a:avLst/>
          </a:prstGeom>
          <a:noFill/>
        </p:spPr>
      </p:pic>
      <p:pic>
        <p:nvPicPr>
          <p:cNvPr id="1027" name="Picture 3" descr="D:\Kasi Advokasi KIE &amp; Institusi Masyarakat\Bahan Materi Website &amp; FB\Logo-logo KB\BKKB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2876" y="1"/>
            <a:ext cx="931124" cy="642918"/>
          </a:xfrm>
          <a:prstGeom prst="rect">
            <a:avLst/>
          </a:prstGeom>
          <a:noFill/>
        </p:spPr>
      </p:pic>
      <p:pic>
        <p:nvPicPr>
          <p:cNvPr id="1028" name="Picture 4" descr="D:\Kasi Advokasi KIE &amp; Institusi Masyarakat\Bahan Materi Website &amp; FB\Logo-logo KB\Logo KK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72971" y="6143644"/>
            <a:ext cx="671061" cy="714356"/>
          </a:xfrm>
          <a:prstGeom prst="rect">
            <a:avLst/>
          </a:prstGeom>
          <a:noFill/>
        </p:spPr>
      </p:pic>
      <p:pic>
        <p:nvPicPr>
          <p:cNvPr id="1029" name="Picture 5" descr="D:\Kasi Advokasi KIE &amp; Institusi Masyarakat\Bahan Materi Website &amp; FB\Logo-logo KB\Logo Kab HS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14348" cy="862197"/>
          </a:xfrm>
          <a:prstGeom prst="rect">
            <a:avLst/>
          </a:prstGeom>
          <a:noFill/>
        </p:spPr>
      </p:pic>
      <p:sp>
        <p:nvSpPr>
          <p:cNvPr id="1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428992" y="6492899"/>
            <a:ext cx="2286016" cy="365125"/>
          </a:xfrm>
        </p:spPr>
        <p:txBody>
          <a:bodyPr/>
          <a:lstStyle/>
          <a:p>
            <a:r>
              <a:rPr lang="en-US" dirty="0" smtClean="0"/>
              <a:t>File:Seksi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  <p:sp>
        <p:nvSpPr>
          <p:cNvPr id="4098" name="AutoShape 2" descr="Hasil gambar untuk terima kasi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1" name="Picture 10" descr="Hasil gambar untuk terima kasih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49" y="928670"/>
            <a:ext cx="7643866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Kasi Advokasi KIE &amp; Institusi Masyarakat\Bahan Materi Website &amp; FB\Logo-logo KB\Logo KK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90" y="6173612"/>
            <a:ext cx="642910" cy="684388"/>
          </a:xfrm>
          <a:prstGeom prst="rect">
            <a:avLst/>
          </a:prstGeom>
          <a:noFill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500298" y="214290"/>
            <a:ext cx="4143404" cy="1857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6000" b="1" i="0" u="none" strike="noStrike" kern="12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Cooper Black" pitchFamily="18" charset="0"/>
                <a:ea typeface="+mj-ea"/>
                <a:cs typeface="+mj-cs"/>
              </a:rPr>
              <a:t>Hindari</a:t>
            </a:r>
            <a:br>
              <a:rPr kumimoji="0" lang="id-ID" sz="6000" b="1" i="0" u="none" strike="noStrike" kern="12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Cooper Black" pitchFamily="18" charset="0"/>
                <a:ea typeface="+mj-ea"/>
                <a:cs typeface="+mj-cs"/>
              </a:rPr>
            </a:br>
            <a:r>
              <a:rPr kumimoji="0" lang="id-ID" sz="6000" b="1" i="0" u="none" strike="noStrike" kern="12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Cooper Black" pitchFamily="18" charset="0"/>
                <a:ea typeface="+mj-ea"/>
                <a:cs typeface="+mj-cs"/>
              </a:rPr>
              <a:t>4 Terlalu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 l="5046" t="5185" r="7153" b="78535"/>
          <a:stretch>
            <a:fillRect/>
          </a:stretch>
        </p:blipFill>
        <p:spPr bwMode="auto">
          <a:xfrm>
            <a:off x="785786" y="2285992"/>
            <a:ext cx="5643602" cy="77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 l="4126" t="25535" r="10566" b="56828"/>
          <a:stretch>
            <a:fillRect/>
          </a:stretch>
        </p:blipFill>
        <p:spPr bwMode="auto">
          <a:xfrm>
            <a:off x="2214546" y="3275449"/>
            <a:ext cx="5643602" cy="867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/>
          <a:srcRect l="4126" t="45885" r="7064" b="35122"/>
          <a:stretch>
            <a:fillRect/>
          </a:stretch>
        </p:blipFill>
        <p:spPr bwMode="auto">
          <a:xfrm>
            <a:off x="2214545" y="4357694"/>
            <a:ext cx="5643603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/>
          <a:srcRect l="5046" t="66235" r="4126" b="14772"/>
          <a:stretch>
            <a:fillRect/>
          </a:stretch>
        </p:blipFill>
        <p:spPr bwMode="auto">
          <a:xfrm>
            <a:off x="785786" y="5397514"/>
            <a:ext cx="5643602" cy="88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1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428992" y="6492899"/>
            <a:ext cx="2286016" cy="365125"/>
          </a:xfrm>
        </p:spPr>
        <p:txBody>
          <a:bodyPr/>
          <a:lstStyle/>
          <a:p>
            <a:r>
              <a:rPr lang="en-US" dirty="0" smtClean="0"/>
              <a:t>File:Seksi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  <p:pic>
        <p:nvPicPr>
          <p:cNvPr id="12" name="Picture 3" descr="D:\Kasi Advokasi KIE &amp; Institusi Masyarakat\Bahan Materi Website &amp; FB\Logo-logo KB\BKKB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12876" y="1"/>
            <a:ext cx="931124" cy="642918"/>
          </a:xfrm>
          <a:prstGeom prst="rect">
            <a:avLst/>
          </a:prstGeom>
          <a:noFill/>
        </p:spPr>
      </p:pic>
      <p:pic>
        <p:nvPicPr>
          <p:cNvPr id="13" name="Picture 2" descr="D:\Kasi Advokasi KIE &amp; Institusi Masyarakat\Bahan Materi Website &amp; FB\Logo-logo KB\Logo Dua Anak Cukup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31" y="6000768"/>
            <a:ext cx="657103" cy="857232"/>
          </a:xfrm>
          <a:prstGeom prst="rect">
            <a:avLst/>
          </a:prstGeom>
          <a:noFill/>
        </p:spPr>
      </p:pic>
      <p:pic>
        <p:nvPicPr>
          <p:cNvPr id="14" name="Picture 5" descr="D:\Kasi Advokasi KIE &amp; Institusi Masyarakat\Bahan Materi Website &amp; FB\Logo-logo KB\Logo Kab HS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14348" cy="8621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357290" y="142852"/>
            <a:ext cx="6429420" cy="1143000"/>
          </a:xfrm>
          <a:solidFill>
            <a:srgbClr val="FFFF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990000"/>
                </a:solidFill>
              </a:rPr>
              <a:t>TERLALU MUDA</a:t>
            </a:r>
            <a:br>
              <a:rPr lang="id-ID" b="1" dirty="0" smtClean="0">
                <a:solidFill>
                  <a:srgbClr val="990000"/>
                </a:solidFill>
              </a:rPr>
            </a:br>
            <a:r>
              <a:rPr lang="id-ID" sz="2800" b="1" dirty="0" smtClean="0">
                <a:solidFill>
                  <a:schemeClr val="accent1">
                    <a:lumMod val="50000"/>
                  </a:schemeClr>
                </a:solidFill>
              </a:rPr>
              <a:t>IBU HAMIL PERTAMA PADA USIA &lt; 21 TAHUN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642910" y="1357298"/>
            <a:ext cx="7786742" cy="5143536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id-ID" sz="2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Risiko Terlalu Muda:</a:t>
            </a:r>
          </a:p>
          <a:p>
            <a:r>
              <a:rPr lang="id-ID" sz="2200" dirty="0" smtClean="0"/>
              <a:t>Kondisi rahim dan panggul belum berkembang secara optimal</a:t>
            </a:r>
          </a:p>
          <a:p>
            <a:r>
              <a:rPr lang="id-ID" sz="2200" dirty="0" smtClean="0"/>
              <a:t>Mental belum siap menghadapi kehamilan &amp; menjalankan peran sebagai ibu</a:t>
            </a:r>
          </a:p>
          <a:p>
            <a:r>
              <a:rPr lang="id-ID" sz="2200" dirty="0" smtClean="0"/>
              <a:t>Keguguran dan perdarahan</a:t>
            </a:r>
          </a:p>
          <a:p>
            <a:r>
              <a:rPr lang="id-ID" sz="2200" dirty="0" smtClean="0"/>
              <a:t>Pre-eklampsia (hipertensi, udema, proteiunuria)</a:t>
            </a:r>
          </a:p>
          <a:p>
            <a:r>
              <a:rPr lang="id-ID" sz="2200" dirty="0" smtClean="0"/>
              <a:t>Bayi lahir premature &amp; Berat Bayi Lahir Rendah (BBLR) &lt; 2500 gram</a:t>
            </a:r>
          </a:p>
          <a:p>
            <a:r>
              <a:rPr lang="id-ID" sz="2200" dirty="0" smtClean="0"/>
              <a:t>Fistula Vesikovaginal (merembisnya air seni ke vagina)</a:t>
            </a:r>
          </a:p>
          <a:p>
            <a:r>
              <a:rPr lang="id-ID" sz="2200" dirty="0" smtClean="0"/>
              <a:t>Fistula Retrovaginal (keluarnya gas dan feses/tinja ke vagina)</a:t>
            </a:r>
          </a:p>
          <a:p>
            <a:r>
              <a:rPr lang="id-ID" sz="2200" dirty="0" smtClean="0"/>
              <a:t>Cacat bawaan</a:t>
            </a:r>
          </a:p>
          <a:p>
            <a:r>
              <a:rPr lang="id-ID" sz="2200" dirty="0" smtClean="0"/>
              <a:t>Kanker leher rahim</a:t>
            </a:r>
          </a:p>
          <a:p>
            <a:r>
              <a:rPr lang="id-ID" sz="2200" dirty="0" smtClean="0"/>
              <a:t>Dapat menyebabkan kematian pada ibu dan bayinya.</a:t>
            </a:r>
            <a:endParaRPr lang="id-ID" sz="2200" dirty="0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428992" y="6492899"/>
            <a:ext cx="2286016" cy="365125"/>
          </a:xfrm>
        </p:spPr>
        <p:txBody>
          <a:bodyPr/>
          <a:lstStyle/>
          <a:p>
            <a:r>
              <a:rPr lang="en-US" dirty="0" smtClean="0"/>
              <a:t>File:Seksi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  <p:pic>
        <p:nvPicPr>
          <p:cNvPr id="10" name="Picture 3" descr="D:\Kasi Advokasi KIE &amp; Institusi Masyarakat\Bahan Materi Website &amp; FB\Logo-logo KB\BKKB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2876" y="1"/>
            <a:ext cx="931124" cy="642918"/>
          </a:xfrm>
          <a:prstGeom prst="rect">
            <a:avLst/>
          </a:prstGeom>
          <a:noFill/>
        </p:spPr>
      </p:pic>
      <p:pic>
        <p:nvPicPr>
          <p:cNvPr id="14" name="Picture 4" descr="D:\Kasi Advokasi KIE &amp; Institusi Masyarakat\Bahan Materi Website &amp; FB\Logo-logo KB\Logo KK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2971" y="6143644"/>
            <a:ext cx="671061" cy="714356"/>
          </a:xfrm>
          <a:prstGeom prst="rect">
            <a:avLst/>
          </a:prstGeom>
          <a:noFill/>
        </p:spPr>
      </p:pic>
      <p:pic>
        <p:nvPicPr>
          <p:cNvPr id="15" name="Picture 2" descr="D:\Kasi Advokasi KIE &amp; Institusi Masyarakat\Bahan Materi Website &amp; FB\Logo-logo KB\Logo Dua Anak Cukup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1" y="6000768"/>
            <a:ext cx="657103" cy="857232"/>
          </a:xfrm>
          <a:prstGeom prst="rect">
            <a:avLst/>
          </a:prstGeom>
          <a:noFill/>
        </p:spPr>
      </p:pic>
      <p:pic>
        <p:nvPicPr>
          <p:cNvPr id="17" name="Picture 5" descr="D:\Kasi Advokasi KIE &amp; Institusi Masyarakat\Bahan Materi Website &amp; FB\Logo-logo KB\Logo Kab HS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14348" cy="8621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357290" y="428612"/>
            <a:ext cx="6429420" cy="1143000"/>
          </a:xfrm>
          <a:solidFill>
            <a:srgbClr val="FFFF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990000"/>
                </a:solidFill>
              </a:rPr>
              <a:t>TERLALU MUDA</a:t>
            </a:r>
            <a:br>
              <a:rPr lang="id-ID" b="1" dirty="0" smtClean="0">
                <a:solidFill>
                  <a:srgbClr val="990000"/>
                </a:solidFill>
              </a:rPr>
            </a:br>
            <a:r>
              <a:rPr lang="id-ID" sz="2800" b="1" dirty="0" smtClean="0">
                <a:solidFill>
                  <a:schemeClr val="accent1">
                    <a:lumMod val="50000"/>
                  </a:schemeClr>
                </a:solidFill>
              </a:rPr>
              <a:t>IBU HAMIL PERTAMA PADA USIA &lt; 21 TAHUN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957794" y="1714488"/>
            <a:ext cx="3614734" cy="4143404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id-ID" sz="2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Cara Menghidari :</a:t>
            </a:r>
          </a:p>
          <a:p>
            <a:r>
              <a:rPr lang="id-ID" sz="2200" dirty="0" smtClean="0"/>
              <a:t>Lebih baik menikah diusia 21 tahun ke atas</a:t>
            </a:r>
          </a:p>
          <a:p>
            <a:r>
              <a:rPr lang="id-ID" sz="2200" dirty="0" smtClean="0"/>
              <a:t>Rencankan jumlah anak yang diinginkan</a:t>
            </a:r>
          </a:p>
          <a:p>
            <a:r>
              <a:rPr lang="id-ID" sz="2200" dirty="0" smtClean="0"/>
              <a:t>Tunda kehamilan sampai usia 21 tahun dengan kontrasepsi (kondom, pil dan IUD)</a:t>
            </a:r>
          </a:p>
          <a:p>
            <a:r>
              <a:rPr lang="id-ID" sz="2200" dirty="0" smtClean="0"/>
              <a:t>Konsultasi / konseling pada medis.</a:t>
            </a:r>
            <a:endParaRPr lang="id-ID" sz="2200" dirty="0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428992" y="6492899"/>
            <a:ext cx="2286016" cy="365125"/>
          </a:xfrm>
        </p:spPr>
        <p:txBody>
          <a:bodyPr/>
          <a:lstStyle/>
          <a:p>
            <a:r>
              <a:rPr lang="en-US" dirty="0" smtClean="0"/>
              <a:t>File:Seksi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  <p:pic>
        <p:nvPicPr>
          <p:cNvPr id="10" name="Picture 3" descr="D:\Kasi Advokasi KIE &amp; Institusi Masyarakat\Bahan Materi Website &amp; FB\Logo-logo KB\BKKB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2876" y="1"/>
            <a:ext cx="931124" cy="642918"/>
          </a:xfrm>
          <a:prstGeom prst="rect">
            <a:avLst/>
          </a:prstGeom>
          <a:noFill/>
        </p:spPr>
      </p:pic>
      <p:pic>
        <p:nvPicPr>
          <p:cNvPr id="14" name="Picture 4" descr="D:\Kasi Advokasi KIE &amp; Institusi Masyarakat\Bahan Materi Website &amp; FB\Logo-logo KB\Logo KK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2971" y="6143644"/>
            <a:ext cx="671061" cy="714356"/>
          </a:xfrm>
          <a:prstGeom prst="rect">
            <a:avLst/>
          </a:prstGeom>
          <a:noFill/>
        </p:spPr>
      </p:pic>
      <p:pic>
        <p:nvPicPr>
          <p:cNvPr id="15" name="Picture 2" descr="D:\Kasi Advokasi KIE &amp; Institusi Masyarakat\Bahan Materi Website &amp; FB\Logo-logo KB\Logo Dua Anak Cukup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1" y="6000768"/>
            <a:ext cx="657103" cy="857232"/>
          </a:xfrm>
          <a:prstGeom prst="rect">
            <a:avLst/>
          </a:prstGeom>
          <a:noFill/>
        </p:spPr>
      </p:pic>
      <p:pic>
        <p:nvPicPr>
          <p:cNvPr id="17" name="Picture 5" descr="D:\Kasi Advokasi KIE &amp; Institusi Masyarakat\Bahan Materi Website &amp; FB\Logo-logo KB\Logo Kab HS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14348" cy="862197"/>
          </a:xfrm>
          <a:prstGeom prst="rect">
            <a:avLst/>
          </a:prstGeom>
          <a:noFill/>
        </p:spPr>
      </p:pic>
      <p:pic>
        <p:nvPicPr>
          <p:cNvPr id="1026" name="Picture 2" descr="D:\Kasi Advokasi KIE &amp; Institusi Masyarakat\Bahan Materi Website &amp; FB\Empat Terlalu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4601" y="1714488"/>
            <a:ext cx="4251713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357290" y="142852"/>
            <a:ext cx="6429420" cy="1143000"/>
          </a:xfrm>
          <a:solidFill>
            <a:srgbClr val="FFFF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990000"/>
                </a:solidFill>
              </a:rPr>
              <a:t>TERLALU  TUA</a:t>
            </a:r>
            <a:br>
              <a:rPr lang="id-ID" b="1" dirty="0" smtClean="0">
                <a:solidFill>
                  <a:srgbClr val="990000"/>
                </a:solidFill>
              </a:rPr>
            </a:br>
            <a:r>
              <a:rPr lang="id-ID" sz="2800" b="1" dirty="0" smtClean="0">
                <a:solidFill>
                  <a:schemeClr val="accent1">
                    <a:lumMod val="50000"/>
                  </a:schemeClr>
                </a:solidFill>
              </a:rPr>
              <a:t>IBU HAMIL PERTAMA PADA USIA &gt; 35 TAHUN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671514" y="1643050"/>
            <a:ext cx="8115328" cy="4214842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id-ID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Risiko Hamil Terlalu Tua :</a:t>
            </a:r>
          </a:p>
          <a:p>
            <a:r>
              <a:rPr lang="id-ID" sz="2200" dirty="0" smtClean="0"/>
              <a:t>Kesehatan dan fungsi rahim ibu sudah menurun</a:t>
            </a:r>
          </a:p>
          <a:p>
            <a:r>
              <a:rPr lang="id-ID" sz="2200" dirty="0" smtClean="0"/>
              <a:t>Organ reproduksi jalan lahir tidak elastis lagi atau sudah kaku, kemungkinan besar bayinya akan mengalami kecacatan</a:t>
            </a:r>
          </a:p>
          <a:p>
            <a:r>
              <a:rPr lang="id-ID" sz="2200" dirty="0" smtClean="0"/>
              <a:t>Komplikasi medis dan persalinan, gawat janin, persalinan macet dan perdarahan</a:t>
            </a:r>
          </a:p>
          <a:p>
            <a:r>
              <a:rPr lang="id-ID" sz="2200" dirty="0" smtClean="0"/>
              <a:t>Keguguran</a:t>
            </a:r>
          </a:p>
          <a:p>
            <a:r>
              <a:rPr lang="id-ID" sz="2200" dirty="0" smtClean="0"/>
              <a:t>Pre eklampsia, ketuban pecah dini (KPD), Berat Bayi lahir Rendah (BBLR) &lt; 2500 gr</a:t>
            </a:r>
          </a:p>
          <a:p>
            <a:r>
              <a:rPr lang="id-ID" sz="2200" dirty="0" smtClean="0"/>
              <a:t>Eklampsia (keracunan kehamilan)</a:t>
            </a:r>
          </a:p>
          <a:p>
            <a:r>
              <a:rPr lang="id-ID" sz="2200" dirty="0" smtClean="0"/>
              <a:t>Dapat menyebabkan kematian pada ibu dan bayinya.</a:t>
            </a:r>
            <a:endParaRPr lang="id-ID" sz="2200" dirty="0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428992" y="6492899"/>
            <a:ext cx="2286016" cy="365125"/>
          </a:xfrm>
        </p:spPr>
        <p:txBody>
          <a:bodyPr/>
          <a:lstStyle/>
          <a:p>
            <a:r>
              <a:rPr lang="en-US" dirty="0" smtClean="0"/>
              <a:t>File:Seksi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  <p:pic>
        <p:nvPicPr>
          <p:cNvPr id="10" name="Picture 3" descr="D:\Kasi Advokasi KIE &amp; Institusi Masyarakat\Bahan Materi Website &amp; FB\Logo-logo KB\BKKB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2876" y="1"/>
            <a:ext cx="931124" cy="642918"/>
          </a:xfrm>
          <a:prstGeom prst="rect">
            <a:avLst/>
          </a:prstGeom>
          <a:noFill/>
        </p:spPr>
      </p:pic>
      <p:pic>
        <p:nvPicPr>
          <p:cNvPr id="14" name="Picture 4" descr="D:\Kasi Advokasi KIE &amp; Institusi Masyarakat\Bahan Materi Website &amp; FB\Logo-logo KB\Logo KK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2971" y="6143644"/>
            <a:ext cx="671061" cy="714356"/>
          </a:xfrm>
          <a:prstGeom prst="rect">
            <a:avLst/>
          </a:prstGeom>
          <a:noFill/>
        </p:spPr>
      </p:pic>
      <p:pic>
        <p:nvPicPr>
          <p:cNvPr id="15" name="Picture 2" descr="D:\Kasi Advokasi KIE &amp; Institusi Masyarakat\Bahan Materi Website &amp; FB\Logo-logo KB\Logo Dua Anak Cukup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1" y="6000768"/>
            <a:ext cx="657103" cy="857232"/>
          </a:xfrm>
          <a:prstGeom prst="rect">
            <a:avLst/>
          </a:prstGeom>
          <a:noFill/>
        </p:spPr>
      </p:pic>
      <p:pic>
        <p:nvPicPr>
          <p:cNvPr id="16" name="Picture 5" descr="D:\Kasi Advokasi KIE &amp; Institusi Masyarakat\Bahan Materi Website &amp; FB\Logo-logo KB\Logo Kab HS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14348" cy="8621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Kasi Advokasi KIE &amp; Institusi Masyarakat\Bahan Materi Website &amp; FB\Logo-logo KB\Logo KK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0" y="0"/>
            <a:ext cx="1071570" cy="1140704"/>
          </a:xfrm>
          <a:prstGeom prst="rect">
            <a:avLst/>
          </a:prstGeom>
          <a:noFill/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357290" y="214298"/>
            <a:ext cx="6429420" cy="1143000"/>
          </a:xfrm>
          <a:solidFill>
            <a:srgbClr val="FFFF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990000"/>
                </a:solidFill>
              </a:rPr>
              <a:t>TERLALU  TUA</a:t>
            </a:r>
            <a:br>
              <a:rPr lang="id-ID" b="1" dirty="0" smtClean="0">
                <a:solidFill>
                  <a:srgbClr val="990000"/>
                </a:solidFill>
              </a:rPr>
            </a:br>
            <a:r>
              <a:rPr lang="id-ID" sz="2800" b="1" dirty="0" smtClean="0">
                <a:solidFill>
                  <a:schemeClr val="accent1">
                    <a:lumMod val="50000"/>
                  </a:schemeClr>
                </a:solidFill>
              </a:rPr>
              <a:t>IBU HAMIL PERTAMA PADA USIA &gt; 35 TAHUN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28596" y="1500174"/>
            <a:ext cx="4500594" cy="2928958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id-ID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Cara Menghidari :</a:t>
            </a:r>
          </a:p>
          <a:p>
            <a:r>
              <a:rPr lang="id-ID" sz="2800" dirty="0" smtClean="0"/>
              <a:t>Tidak hamil lagi</a:t>
            </a:r>
          </a:p>
          <a:p>
            <a:r>
              <a:rPr lang="id-ID" sz="2800" dirty="0" smtClean="0"/>
              <a:t>Gunakan kontrasepsi (Kontap, IUD dan Implant)</a:t>
            </a:r>
          </a:p>
          <a:p>
            <a:r>
              <a:rPr lang="id-ID" sz="2800" dirty="0" smtClean="0"/>
              <a:t>Konsultasi / konseling pada medis.</a:t>
            </a:r>
            <a:endParaRPr lang="id-ID" sz="2800" dirty="0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428992" y="6492899"/>
            <a:ext cx="2286016" cy="365125"/>
          </a:xfrm>
        </p:spPr>
        <p:txBody>
          <a:bodyPr/>
          <a:lstStyle/>
          <a:p>
            <a:r>
              <a:rPr lang="en-US" dirty="0" smtClean="0"/>
              <a:t>File:Seksi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  <p:sp>
        <p:nvSpPr>
          <p:cNvPr id="10" name="Content Placeholder 11"/>
          <p:cNvSpPr txBox="1">
            <a:spLocks/>
          </p:cNvSpPr>
          <p:nvPr/>
        </p:nvSpPr>
        <p:spPr>
          <a:xfrm>
            <a:off x="428596" y="4572008"/>
            <a:ext cx="8286808" cy="142876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d-ID" sz="2800" b="1" i="0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  <a:ea typeface="+mn-ea"/>
                <a:cs typeface="+mn-cs"/>
              </a:rPr>
              <a:t>Catatan 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Bagi pasangan yang belum mempunyai anak pada usia tersebut, dianjurkan untuk konsultasi ke dokter.</a:t>
            </a:r>
          </a:p>
        </p:txBody>
      </p:sp>
      <p:pic>
        <p:nvPicPr>
          <p:cNvPr id="14" name="Picture 4" descr="D:\Kasi Advokasi KIE &amp; Institusi Masyarakat\Bahan Materi Website &amp; FB\Logo-logo KB\Logo KK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2971" y="6143644"/>
            <a:ext cx="671061" cy="714356"/>
          </a:xfrm>
          <a:prstGeom prst="rect">
            <a:avLst/>
          </a:prstGeom>
          <a:noFill/>
        </p:spPr>
      </p:pic>
      <p:pic>
        <p:nvPicPr>
          <p:cNvPr id="15" name="Picture 2" descr="D:\Kasi Advokasi KIE &amp; Institusi Masyarakat\Bahan Materi Website &amp; FB\Logo-logo KB\Logo Dua Anak Cukup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1" y="6000768"/>
            <a:ext cx="657103" cy="857232"/>
          </a:xfrm>
          <a:prstGeom prst="rect">
            <a:avLst/>
          </a:prstGeom>
          <a:noFill/>
        </p:spPr>
      </p:pic>
      <p:pic>
        <p:nvPicPr>
          <p:cNvPr id="16" name="Picture 5" descr="D:\Kasi Advokasi KIE &amp; Institusi Masyarakat\Bahan Materi Website &amp; FB\Logo-logo KB\Logo Kab HS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14348" cy="862197"/>
          </a:xfrm>
          <a:prstGeom prst="rect">
            <a:avLst/>
          </a:prstGeom>
          <a:noFill/>
        </p:spPr>
      </p:pic>
      <p:pic>
        <p:nvPicPr>
          <p:cNvPr id="2050" name="Picture 2" descr="D:\Kasi Advokasi KIE &amp; Institusi Masyarakat\Bahan Materi Website &amp; FB\Empat Terlalu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28" y="1500174"/>
            <a:ext cx="3722611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Kasi Advokasi KIE &amp; Institusi Masyarakat\Bahan Materi Website &amp; FB\Logo-logo KB\Logo Dua Anak Cukup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" y="6000768"/>
            <a:ext cx="657103" cy="857232"/>
          </a:xfrm>
          <a:prstGeom prst="rect">
            <a:avLst/>
          </a:prstGeom>
          <a:noFill/>
        </p:spPr>
      </p:pic>
      <p:pic>
        <p:nvPicPr>
          <p:cNvPr id="1027" name="Picture 3" descr="D:\Kasi Advokasi KIE &amp; Institusi Masyarakat\Bahan Materi Website &amp; FB\Logo-logo KB\BKKB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2876" y="1"/>
            <a:ext cx="931124" cy="642918"/>
          </a:xfrm>
          <a:prstGeom prst="rect">
            <a:avLst/>
          </a:prstGeom>
          <a:noFill/>
        </p:spPr>
      </p:pic>
      <p:pic>
        <p:nvPicPr>
          <p:cNvPr id="1028" name="Picture 4" descr="D:\Kasi Advokasi KIE &amp; Institusi Masyarakat\Bahan Materi Website &amp; FB\Logo-logo KB\Logo KK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72971" y="6143644"/>
            <a:ext cx="671061" cy="714356"/>
          </a:xfrm>
          <a:prstGeom prst="rect">
            <a:avLst/>
          </a:prstGeom>
          <a:noFill/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71538" y="357174"/>
            <a:ext cx="6929486" cy="1143000"/>
          </a:xfrm>
          <a:solidFill>
            <a:srgbClr val="FFFF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990000"/>
                </a:solidFill>
              </a:rPr>
              <a:t>TERLALU DEKAT JARAK LAHIR</a:t>
            </a:r>
            <a:br>
              <a:rPr lang="id-ID" b="1" dirty="0" smtClean="0">
                <a:solidFill>
                  <a:srgbClr val="990000"/>
                </a:solidFill>
              </a:rPr>
            </a:br>
            <a:r>
              <a:rPr lang="id-ID" sz="2800" b="1" dirty="0" smtClean="0">
                <a:solidFill>
                  <a:schemeClr val="accent1">
                    <a:lumMod val="50000"/>
                  </a:schemeClr>
                </a:solidFill>
              </a:rPr>
              <a:t>JARAK ANTARA KELAHIRAN &lt; 3 TAHUN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671514" y="1571612"/>
            <a:ext cx="8115328" cy="4500594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id-ID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Risiko Terlalu Dekat Jarak Lahir :</a:t>
            </a:r>
          </a:p>
          <a:p>
            <a:r>
              <a:rPr lang="id-ID" sz="2200" dirty="0" smtClean="0"/>
              <a:t>Kondisi rahim ibu belum pulih, terjadi penyulit dalam kehamilan</a:t>
            </a:r>
          </a:p>
          <a:p>
            <a:r>
              <a:rPr lang="id-ID" sz="2200" dirty="0" smtClean="0"/>
              <a:t>Gangguan proses kehamilan seperti gangguan kontraksi, kelainan letak, dan posisi janin</a:t>
            </a:r>
          </a:p>
          <a:p>
            <a:r>
              <a:rPr lang="id-ID" sz="2200" dirty="0" smtClean="0"/>
              <a:t>Kurangnya waktu ibu untuk merawat dan menyusui bayinya</a:t>
            </a:r>
          </a:p>
          <a:p>
            <a:r>
              <a:rPr lang="id-ID" sz="2200" dirty="0" smtClean="0"/>
              <a:t>Keguguran, Berat Bayi Lahir Rendah (BBLR), dan belum optimalnya tumbuh kembang balita</a:t>
            </a:r>
          </a:p>
          <a:p>
            <a:r>
              <a:rPr lang="id-ID" sz="2200" dirty="0" smtClean="0"/>
              <a:t>Berat lahir sebelum waktunya (premature)</a:t>
            </a:r>
          </a:p>
          <a:p>
            <a:r>
              <a:rPr lang="id-ID" sz="2200" dirty="0" smtClean="0"/>
              <a:t>Cacat bawaan</a:t>
            </a:r>
          </a:p>
          <a:p>
            <a:r>
              <a:rPr lang="id-ID" sz="2200" dirty="0" smtClean="0"/>
              <a:t>Anemia.</a:t>
            </a:r>
          </a:p>
          <a:p>
            <a:r>
              <a:rPr lang="id-ID" sz="2200" dirty="0" smtClean="0"/>
              <a:t>Payah jantung.</a:t>
            </a:r>
            <a:endParaRPr lang="id-ID" sz="2200" dirty="0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428992" y="6492899"/>
            <a:ext cx="2286016" cy="365125"/>
          </a:xfrm>
        </p:spPr>
        <p:txBody>
          <a:bodyPr/>
          <a:lstStyle/>
          <a:p>
            <a:r>
              <a:rPr lang="en-US" dirty="0" smtClean="0"/>
              <a:t>File:Seksi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  <p:pic>
        <p:nvPicPr>
          <p:cNvPr id="10" name="Picture 5" descr="D:\Kasi Advokasi KIE &amp; Institusi Masyarakat\Bahan Materi Website &amp; FB\Logo-logo KB\Logo Kab HS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14348" cy="8621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Kasi Advokasi KIE &amp; Institusi Masyarakat\Bahan Materi Website &amp; FB\Logo-logo KB\Logo Dua Anak Cukup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" y="6000768"/>
            <a:ext cx="657103" cy="857232"/>
          </a:xfrm>
          <a:prstGeom prst="rect">
            <a:avLst/>
          </a:prstGeom>
          <a:noFill/>
        </p:spPr>
      </p:pic>
      <p:pic>
        <p:nvPicPr>
          <p:cNvPr id="1027" name="Picture 3" descr="D:\Kasi Advokasi KIE &amp; Institusi Masyarakat\Bahan Materi Website &amp; FB\Logo-logo KB\BKKB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2876" y="1"/>
            <a:ext cx="931124" cy="642918"/>
          </a:xfrm>
          <a:prstGeom prst="rect">
            <a:avLst/>
          </a:prstGeom>
          <a:noFill/>
        </p:spPr>
      </p:pic>
      <p:pic>
        <p:nvPicPr>
          <p:cNvPr id="1028" name="Picture 4" descr="D:\Kasi Advokasi KIE &amp; Institusi Masyarakat\Bahan Materi Website &amp; FB\Logo-logo KB\Logo KK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72971" y="6143644"/>
            <a:ext cx="671061" cy="714356"/>
          </a:xfrm>
          <a:prstGeom prst="rect">
            <a:avLst/>
          </a:prstGeom>
          <a:noFill/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71538" y="642926"/>
            <a:ext cx="6929486" cy="1143000"/>
          </a:xfrm>
          <a:solidFill>
            <a:srgbClr val="FFFF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990000"/>
                </a:solidFill>
              </a:rPr>
              <a:t>TERLALU DEKAT JARAK LAHIR</a:t>
            </a:r>
            <a:br>
              <a:rPr lang="id-ID" b="1" dirty="0" smtClean="0">
                <a:solidFill>
                  <a:srgbClr val="990000"/>
                </a:solidFill>
              </a:rPr>
            </a:br>
            <a:r>
              <a:rPr lang="id-ID" sz="2800" b="1" dirty="0" smtClean="0">
                <a:solidFill>
                  <a:schemeClr val="accent1">
                    <a:lumMod val="50000"/>
                  </a:schemeClr>
                </a:solidFill>
              </a:rPr>
              <a:t>JARAK ANTARA KELAHIRAN &lt; 3 TAHUN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643438" y="2071678"/>
            <a:ext cx="4143404" cy="3357586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id-ID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Cara Menghindari :</a:t>
            </a:r>
          </a:p>
          <a:p>
            <a:r>
              <a:rPr lang="id-ID" sz="2200" dirty="0" smtClean="0"/>
              <a:t>Gunakan alat kontrasepsi (IUD, implant, pil dan suntikan)</a:t>
            </a:r>
          </a:p>
          <a:p>
            <a:r>
              <a:rPr lang="id-ID" sz="2200" dirty="0" smtClean="0"/>
              <a:t>Berikan ASI eksklusif selama 6 bulan, lanjutkan sampai 2 tahun, dengan makanan pendamping ASI (MPASI)</a:t>
            </a:r>
          </a:p>
          <a:p>
            <a:r>
              <a:rPr lang="id-ID" sz="2200" dirty="0" smtClean="0"/>
              <a:t>Konsultasi / konseling pada medis.</a:t>
            </a:r>
            <a:endParaRPr lang="id-ID" sz="2200" dirty="0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428992" y="6492899"/>
            <a:ext cx="2286016" cy="365125"/>
          </a:xfrm>
        </p:spPr>
        <p:txBody>
          <a:bodyPr/>
          <a:lstStyle/>
          <a:p>
            <a:r>
              <a:rPr lang="en-US" dirty="0" smtClean="0"/>
              <a:t>File:Seksi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  <p:pic>
        <p:nvPicPr>
          <p:cNvPr id="9" name="Picture 5" descr="D:\Kasi Advokasi KIE &amp; Institusi Masyarakat\Bahan Materi Website &amp; FB\Logo-logo KB\Logo Kab HS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14348" cy="862197"/>
          </a:xfrm>
          <a:prstGeom prst="rect">
            <a:avLst/>
          </a:prstGeom>
          <a:noFill/>
        </p:spPr>
      </p:pic>
      <p:pic>
        <p:nvPicPr>
          <p:cNvPr id="3074" name="Picture 2" descr="D:\Kasi Advokasi KIE &amp; Institusi Masyarakat\Bahan Materi Website &amp; FB\Empat Terlalu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2071678"/>
            <a:ext cx="4053459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Kasi Advokasi KIE &amp; Institusi Masyarakat\Bahan Materi Website &amp; FB\Logo-logo KB\Logo Dua Anak Cukup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" y="6000768"/>
            <a:ext cx="657103" cy="857232"/>
          </a:xfrm>
          <a:prstGeom prst="rect">
            <a:avLst/>
          </a:prstGeom>
          <a:noFill/>
        </p:spPr>
      </p:pic>
      <p:pic>
        <p:nvPicPr>
          <p:cNvPr id="1027" name="Picture 3" descr="D:\Kasi Advokasi KIE &amp; Institusi Masyarakat\Bahan Materi Website &amp; FB\Logo-logo KB\BKKB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2876" y="1"/>
            <a:ext cx="931124" cy="642918"/>
          </a:xfrm>
          <a:prstGeom prst="rect">
            <a:avLst/>
          </a:prstGeom>
          <a:noFill/>
        </p:spPr>
      </p:pic>
      <p:pic>
        <p:nvPicPr>
          <p:cNvPr id="1028" name="Picture 4" descr="D:\Kasi Advokasi KIE &amp; Institusi Masyarakat\Bahan Materi Website &amp; FB\Logo-logo KB\Logo KK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72971" y="6143644"/>
            <a:ext cx="671061" cy="714356"/>
          </a:xfrm>
          <a:prstGeom prst="rect">
            <a:avLst/>
          </a:prstGeom>
          <a:noFill/>
        </p:spPr>
      </p:pic>
      <p:pic>
        <p:nvPicPr>
          <p:cNvPr id="1029" name="Picture 5" descr="D:\Kasi Advokasi KIE &amp; Institusi Masyarakat\Bahan Materi Website &amp; FB\Logo-logo KB\Logo Kab HS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14348" cy="862197"/>
          </a:xfrm>
          <a:prstGeom prst="rect">
            <a:avLst/>
          </a:prstGeom>
          <a:noFill/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142976" y="357174"/>
            <a:ext cx="6929486" cy="1143000"/>
          </a:xfrm>
          <a:solidFill>
            <a:srgbClr val="FFFF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990000"/>
                </a:solidFill>
              </a:rPr>
              <a:t>TERLALU BANYAK ANAK</a:t>
            </a:r>
            <a:br>
              <a:rPr lang="id-ID" b="1" dirty="0" smtClean="0">
                <a:solidFill>
                  <a:srgbClr val="990000"/>
                </a:solidFill>
              </a:rPr>
            </a:br>
            <a:r>
              <a:rPr lang="id-ID" sz="2800" b="1" dirty="0" smtClean="0">
                <a:solidFill>
                  <a:schemeClr val="accent1">
                    <a:lumMod val="50000"/>
                  </a:schemeClr>
                </a:solidFill>
              </a:rPr>
              <a:t>JUMLAH ANAK &gt; 2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500034" y="1571612"/>
            <a:ext cx="8286808" cy="4500594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id-ID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Risiko Terlalu Banyak Anak :</a:t>
            </a:r>
          </a:p>
          <a:p>
            <a:r>
              <a:rPr lang="id-ID" sz="2200" dirty="0" smtClean="0"/>
              <a:t>Perdarahan pasca persalinan</a:t>
            </a:r>
          </a:p>
          <a:p>
            <a:r>
              <a:rPr lang="id-ID" sz="2200" dirty="0" smtClean="0"/>
              <a:t>Gangguan proses persalinan seperti kekuatan kontraksi rahim berkurang</a:t>
            </a:r>
          </a:p>
          <a:p>
            <a:r>
              <a:rPr lang="id-ID" sz="2200" dirty="0" smtClean="0"/>
              <a:t>Jika posisi bayi letak lintang rentan terjadi robekan rahim &amp; anemia</a:t>
            </a:r>
          </a:p>
          <a:p>
            <a:r>
              <a:rPr lang="id-ID" sz="2200" dirty="0" smtClean="0"/>
              <a:t>Keracunan kehamilan karena hipertensi (Pre-eklampsia &amp; eklampsia)</a:t>
            </a:r>
          </a:p>
          <a:p>
            <a:r>
              <a:rPr lang="id-ID" sz="2200" dirty="0" smtClean="0"/>
              <a:t>Berat Bayi Lahir Rendah (BBLR) &lt; 2500 gram</a:t>
            </a:r>
          </a:p>
          <a:p>
            <a:r>
              <a:rPr lang="id-ID" sz="2200" dirty="0" smtClean="0"/>
              <a:t>Turunnya rahim</a:t>
            </a:r>
          </a:p>
          <a:p>
            <a:r>
              <a:rPr lang="id-ID" sz="2200" dirty="0" smtClean="0"/>
              <a:t>Persalinan akan berjalan lama dan perdarahan pasca persalinan</a:t>
            </a:r>
          </a:p>
          <a:p>
            <a:r>
              <a:rPr lang="id-ID" sz="2200" dirty="0" smtClean="0"/>
              <a:t>Tumbuh kembang anak kurang optimal</a:t>
            </a:r>
          </a:p>
          <a:p>
            <a:r>
              <a:rPr lang="id-ID" sz="2200" dirty="0" smtClean="0"/>
              <a:t>Kurangnya waktu ibu untuk merawat dirinya dan bayi.</a:t>
            </a:r>
            <a:endParaRPr lang="id-ID" sz="2200" dirty="0"/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428992" y="6492899"/>
            <a:ext cx="2286016" cy="365125"/>
          </a:xfrm>
        </p:spPr>
        <p:txBody>
          <a:bodyPr/>
          <a:lstStyle/>
          <a:p>
            <a:r>
              <a:rPr lang="en-US" dirty="0" smtClean="0"/>
              <a:t>File:Seksi </a:t>
            </a:r>
            <a:r>
              <a:rPr lang="en-US" dirty="0" err="1" smtClean="0"/>
              <a:t>Adv.KIE&amp;Instts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/ DisPPPKPPPA_Kab.HSS.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</TotalTime>
  <Words>611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TERLALU MUDA IBU HAMIL PERTAMA PADA USIA &lt; 21 TAHUN</vt:lpstr>
      <vt:lpstr>TERLALU MUDA IBU HAMIL PERTAMA PADA USIA &lt; 21 TAHUN</vt:lpstr>
      <vt:lpstr>TERLALU  TUA IBU HAMIL PERTAMA PADA USIA &gt; 35 TAHUN</vt:lpstr>
      <vt:lpstr>TERLALU  TUA IBU HAMIL PERTAMA PADA USIA &gt; 35 TAHUN</vt:lpstr>
      <vt:lpstr>TERLALU DEKAT JARAK LAHIR JARAK ANTARA KELAHIRAN &lt; 3 TAHUN</vt:lpstr>
      <vt:lpstr>TERLALU DEKAT JARAK LAHIR JARAK ANTARA KELAHIRAN &lt; 3 TAHUN</vt:lpstr>
      <vt:lpstr>TERLALU BANYAK ANAK JUMLAH ANAK &gt; 2</vt:lpstr>
      <vt:lpstr>TERLALU BANYAK ANAK JUMLAH ANAK &gt; 2</vt:lpstr>
      <vt:lpstr>MANFAAT MENGHINDARI 4  TERLALU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 PC</dc:creator>
  <cp:lastModifiedBy>ACER PC</cp:lastModifiedBy>
  <cp:revision>24</cp:revision>
  <dcterms:created xsi:type="dcterms:W3CDTF">2018-01-30T06:27:42Z</dcterms:created>
  <dcterms:modified xsi:type="dcterms:W3CDTF">2018-01-31T04:28:22Z</dcterms:modified>
</cp:coreProperties>
</file>